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Lato" charset="1" panose="020F0502020204030203"/>
      <p:regular r:id="rId20"/>
    </p:embeddedFont>
    <p:embeddedFont>
      <p:font typeface="Oswald" charset="1" panose="000005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png" Type="http://schemas.openxmlformats.org/officeDocument/2006/relationships/image"/><Relationship Id="rId2" Target="../media/image4.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16.png" Type="http://schemas.openxmlformats.org/officeDocument/2006/relationships/image"/><Relationship Id="rId8" Target="../media/image24.png" Type="http://schemas.openxmlformats.org/officeDocument/2006/relationships/image"/><Relationship Id="rId9"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http://doi.org/10.5281/zenodo.4265096"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https://github.com/scostap/goodreads_bbe_dataset/tree/main" TargetMode="External" Type="http://schemas.openxmlformats.org/officeDocument/2006/relationships/hyperlink"/><Relationship Id="rId4"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stretch>
              <a:fillRect l="0" t="-17000" r="0" b="-16999"/>
            </a:stretch>
          </a:blipFill>
        </p:spPr>
      </p:sp>
      <p:sp>
        <p:nvSpPr>
          <p:cNvPr name="Freeform 3" id="3"/>
          <p:cNvSpPr/>
          <p:nvPr/>
        </p:nvSpPr>
        <p:spPr>
          <a:xfrm flipH="false" flipV="false" rot="0">
            <a:off x="13053288" y="4245102"/>
            <a:ext cx="1796796" cy="1796796"/>
          </a:xfrm>
          <a:custGeom>
            <a:avLst/>
            <a:gdLst/>
            <a:ahLst/>
            <a:cxnLst/>
            <a:rect r="r" b="b" t="t" l="l"/>
            <a:pathLst>
              <a:path h="1796796" w="1796796">
                <a:moveTo>
                  <a:pt x="0" y="0"/>
                </a:moveTo>
                <a:lnTo>
                  <a:pt x="1796796" y="0"/>
                </a:lnTo>
                <a:lnTo>
                  <a:pt x="1796796" y="1796796"/>
                </a:lnTo>
                <a:lnTo>
                  <a:pt x="0" y="1796796"/>
                </a:lnTo>
                <a:lnTo>
                  <a:pt x="0" y="0"/>
                </a:lnTo>
                <a:close/>
              </a:path>
            </a:pathLst>
          </a:custGeom>
          <a:blipFill>
            <a:blip r:embed="rId3"/>
            <a:stretch>
              <a:fillRect l="0" t="0" r="0" b="0"/>
            </a:stretch>
          </a:blipFill>
        </p:spPr>
      </p:sp>
      <p:grpSp>
        <p:nvGrpSpPr>
          <p:cNvPr name="Group 4" id="4"/>
          <p:cNvGrpSpPr/>
          <p:nvPr/>
        </p:nvGrpSpPr>
        <p:grpSpPr>
          <a:xfrm rot="0">
            <a:off x="12072808" y="9554346"/>
            <a:ext cx="3086100" cy="547689"/>
            <a:chOff x="0" y="0"/>
            <a:chExt cx="2926080" cy="519290"/>
          </a:xfrm>
        </p:grpSpPr>
        <p:sp>
          <p:nvSpPr>
            <p:cNvPr name="Freeform 5" id="5"/>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a:ln w="12700">
              <a:solidFill>
                <a:srgbClr val="000000"/>
              </a:solidFill>
            </a:ln>
          </p:spPr>
        </p:sp>
        <p:sp>
          <p:nvSpPr>
            <p:cNvPr name="TextBox 6" id="6"/>
            <p:cNvSpPr txBox="true"/>
            <p:nvPr/>
          </p:nvSpPr>
          <p:spPr>
            <a:xfrm>
              <a:off x="0" y="-9525"/>
              <a:ext cx="2926080" cy="528815"/>
            </a:xfrm>
            <a:prstGeom prst="rect">
              <a:avLst/>
            </a:prstGeom>
          </p:spPr>
          <p:txBody>
            <a:bodyPr anchor="ctr" rtlCol="false" tIns="0" lIns="0" bIns="0" rIns="0"/>
            <a:lstStyle/>
            <a:p>
              <a:pPr algn="r">
                <a:lnSpc>
                  <a:spcPts val="1620"/>
                </a:lnSpc>
              </a:pPr>
              <a:r>
                <a:rPr lang="en-US" sz="1350">
                  <a:solidFill>
                    <a:srgbClr val="004174"/>
                  </a:solidFill>
                  <a:latin typeface="Lato"/>
                  <a:ea typeface="Lato"/>
                  <a:cs typeface="Lato"/>
                  <a:sym typeface="Lato"/>
                </a:rPr>
                <a:t>‹#›</a:t>
              </a:r>
            </a:p>
          </p:txBody>
        </p:sp>
      </p:grpSp>
      <p:sp>
        <p:nvSpPr>
          <p:cNvPr name="AutoShape 7" id="7"/>
          <p:cNvSpPr/>
          <p:nvPr/>
        </p:nvSpPr>
        <p:spPr>
          <a:xfrm>
            <a:off x="6123654" y="6215542"/>
            <a:ext cx="6040692" cy="0"/>
          </a:xfrm>
          <a:prstGeom prst="line">
            <a:avLst/>
          </a:prstGeom>
          <a:ln cap="rnd" w="76200">
            <a:solidFill>
              <a:srgbClr val="F5E1BE"/>
            </a:solidFill>
            <a:prstDash val="solid"/>
            <a:headEnd type="none" len="sm" w="sm"/>
            <a:tailEnd type="none" len="sm" w="sm"/>
          </a:ln>
        </p:spPr>
      </p:sp>
      <p:sp>
        <p:nvSpPr>
          <p:cNvPr name="Freeform 8" id="8"/>
          <p:cNvSpPr/>
          <p:nvPr/>
        </p:nvSpPr>
        <p:spPr>
          <a:xfrm flipH="false" flipV="false" rot="0">
            <a:off x="3314700" y="4190238"/>
            <a:ext cx="1851660" cy="1851660"/>
          </a:xfrm>
          <a:custGeom>
            <a:avLst/>
            <a:gdLst/>
            <a:ahLst/>
            <a:cxnLst/>
            <a:rect r="r" b="b" t="t" l="l"/>
            <a:pathLst>
              <a:path h="1851660" w="1851660">
                <a:moveTo>
                  <a:pt x="0" y="0"/>
                </a:moveTo>
                <a:lnTo>
                  <a:pt x="1851660" y="0"/>
                </a:lnTo>
                <a:lnTo>
                  <a:pt x="1851660" y="1851660"/>
                </a:lnTo>
                <a:lnTo>
                  <a:pt x="0" y="1851660"/>
                </a:lnTo>
                <a:lnTo>
                  <a:pt x="0" y="0"/>
                </a:lnTo>
                <a:close/>
              </a:path>
            </a:pathLst>
          </a:custGeom>
          <a:blipFill>
            <a:blip r:embed="rId4"/>
            <a:stretch>
              <a:fillRect l="0" t="0" r="0" b="0"/>
            </a:stretch>
          </a:blipFill>
        </p:spPr>
      </p:sp>
      <p:sp>
        <p:nvSpPr>
          <p:cNvPr name="TextBox 9" id="9"/>
          <p:cNvSpPr txBox="true"/>
          <p:nvPr/>
        </p:nvSpPr>
        <p:spPr>
          <a:xfrm rot="0">
            <a:off x="6313012" y="6550639"/>
            <a:ext cx="5661962" cy="481106"/>
          </a:xfrm>
          <a:prstGeom prst="rect">
            <a:avLst/>
          </a:prstGeom>
        </p:spPr>
        <p:txBody>
          <a:bodyPr anchor="t" rtlCol="false" tIns="0" lIns="0" bIns="0" rIns="0">
            <a:spAutoFit/>
          </a:bodyPr>
          <a:lstStyle/>
          <a:p>
            <a:pPr algn="ctr">
              <a:lnSpc>
                <a:spcPts val="3600"/>
              </a:lnSpc>
            </a:pPr>
            <a:r>
              <a:rPr lang="en-US" sz="3000">
                <a:solidFill>
                  <a:srgbClr val="F5E1BE"/>
                </a:solidFill>
                <a:latin typeface="Oswald"/>
                <a:ea typeface="Oswald"/>
                <a:cs typeface="Oswald"/>
                <a:sym typeface="Oswald"/>
              </a:rPr>
              <a:t>Computational Thinking</a:t>
            </a:r>
          </a:p>
        </p:txBody>
      </p:sp>
      <p:grpSp>
        <p:nvGrpSpPr>
          <p:cNvPr name="Group 10" id="10"/>
          <p:cNvGrpSpPr/>
          <p:nvPr/>
        </p:nvGrpSpPr>
        <p:grpSpPr>
          <a:xfrm rot="0">
            <a:off x="6198268" y="4514341"/>
            <a:ext cx="5891464" cy="1352943"/>
            <a:chOff x="0" y="0"/>
            <a:chExt cx="5585981" cy="1282791"/>
          </a:xfrm>
        </p:grpSpPr>
        <p:sp>
          <p:nvSpPr>
            <p:cNvPr name="Freeform 11" id="11"/>
            <p:cNvSpPr/>
            <p:nvPr/>
          </p:nvSpPr>
          <p:spPr>
            <a:xfrm flipH="false" flipV="false" rot="0">
              <a:off x="0" y="0"/>
              <a:ext cx="5585980" cy="1282793"/>
            </a:xfrm>
            <a:custGeom>
              <a:avLst/>
              <a:gdLst/>
              <a:ahLst/>
              <a:cxnLst/>
              <a:rect r="r" b="b" t="t" l="l"/>
              <a:pathLst>
                <a:path h="1282793" w="5585980">
                  <a:moveTo>
                    <a:pt x="0" y="0"/>
                  </a:moveTo>
                  <a:lnTo>
                    <a:pt x="5585980" y="0"/>
                  </a:lnTo>
                  <a:lnTo>
                    <a:pt x="5585980" y="1282793"/>
                  </a:lnTo>
                  <a:lnTo>
                    <a:pt x="0" y="1282793"/>
                  </a:lnTo>
                  <a:close/>
                </a:path>
              </a:pathLst>
            </a:custGeom>
            <a:solidFill>
              <a:srgbClr val="000000">
                <a:alpha val="0"/>
              </a:srgbClr>
            </a:solidFill>
            <a:ln w="12700">
              <a:solidFill>
                <a:srgbClr val="000000"/>
              </a:solidFill>
            </a:ln>
          </p:spPr>
        </p:sp>
        <p:sp>
          <p:nvSpPr>
            <p:cNvPr name="TextBox 12" id="12"/>
            <p:cNvSpPr txBox="true"/>
            <p:nvPr/>
          </p:nvSpPr>
          <p:spPr>
            <a:xfrm>
              <a:off x="0" y="-38100"/>
              <a:ext cx="5585981" cy="1320891"/>
            </a:xfrm>
            <a:prstGeom prst="rect">
              <a:avLst/>
            </a:prstGeom>
          </p:spPr>
          <p:txBody>
            <a:bodyPr anchor="ctr" rtlCol="false" tIns="0" lIns="0" bIns="0" rIns="0"/>
            <a:lstStyle/>
            <a:p>
              <a:pPr algn="ctr">
                <a:lnSpc>
                  <a:spcPts val="4329"/>
                </a:lnSpc>
              </a:pPr>
              <a:r>
                <a:rPr lang="en-US" sz="3329">
                  <a:solidFill>
                    <a:srgbClr val="FFFFFF"/>
                  </a:solidFill>
                  <a:latin typeface="Oswald"/>
                  <a:ea typeface="Oswald"/>
                  <a:cs typeface="Oswald"/>
                  <a:sym typeface="Oswald"/>
                </a:rPr>
                <a:t>a recommendation engine for your digital library, right at your fingertips</a:t>
              </a:r>
            </a:p>
          </p:txBody>
        </p:sp>
      </p:grpSp>
      <p:sp>
        <p:nvSpPr>
          <p:cNvPr name="TextBox 13" id="13"/>
          <p:cNvSpPr txBox="true"/>
          <p:nvPr/>
        </p:nvSpPr>
        <p:spPr>
          <a:xfrm rot="0">
            <a:off x="6917834" y="3255255"/>
            <a:ext cx="4452319" cy="1232297"/>
          </a:xfrm>
          <a:prstGeom prst="rect">
            <a:avLst/>
          </a:prstGeom>
        </p:spPr>
        <p:txBody>
          <a:bodyPr anchor="t" rtlCol="false" tIns="0" lIns="0" bIns="0" rIns="0">
            <a:spAutoFit/>
          </a:bodyPr>
          <a:lstStyle/>
          <a:p>
            <a:pPr algn="ctr">
              <a:lnSpc>
                <a:spcPts val="9720"/>
              </a:lnSpc>
            </a:pPr>
            <a:r>
              <a:rPr lang="en-US" sz="8100" spc="-89">
                <a:solidFill>
                  <a:srgbClr val="F5E1BE"/>
                </a:solidFill>
                <a:latin typeface="Oswald"/>
                <a:ea typeface="Oswald"/>
                <a:cs typeface="Oswald"/>
                <a:sym typeface="Oswald"/>
              </a:rPr>
              <a:t>Bookscape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alphaModFix amt="97000"/>
            </a:blip>
            <a:stretch>
              <a:fillRect l="0" t="0" r="0" b="0"/>
            </a:stretch>
          </a:blipFill>
        </p:spPr>
      </p:sp>
      <p:grpSp>
        <p:nvGrpSpPr>
          <p:cNvPr name="Group 3" id="3"/>
          <p:cNvGrpSpPr/>
          <p:nvPr/>
        </p:nvGrpSpPr>
        <p:grpSpPr>
          <a:xfrm rot="0">
            <a:off x="2276476" y="-9524"/>
            <a:ext cx="13735047" cy="942386"/>
            <a:chOff x="0" y="0"/>
            <a:chExt cx="13022859" cy="893521"/>
          </a:xfrm>
        </p:grpSpPr>
        <p:sp>
          <p:nvSpPr>
            <p:cNvPr name="Freeform 4" id="4"/>
            <p:cNvSpPr/>
            <p:nvPr/>
          </p:nvSpPr>
          <p:spPr>
            <a:xfrm flipH="false" flipV="false" rot="0">
              <a:off x="9017" y="9017"/>
              <a:ext cx="13004800" cy="875411"/>
            </a:xfrm>
            <a:custGeom>
              <a:avLst/>
              <a:gdLst/>
              <a:ahLst/>
              <a:cxnLst/>
              <a:rect r="r" b="b" t="t" l="l"/>
              <a:pathLst>
                <a:path h="875411" w="13004800">
                  <a:moveTo>
                    <a:pt x="0" y="0"/>
                  </a:moveTo>
                  <a:lnTo>
                    <a:pt x="13004800" y="0"/>
                  </a:lnTo>
                  <a:lnTo>
                    <a:pt x="13004800" y="875411"/>
                  </a:lnTo>
                  <a:lnTo>
                    <a:pt x="0" y="875411"/>
                  </a:lnTo>
                  <a:close/>
                </a:path>
              </a:pathLst>
            </a:custGeom>
            <a:solidFill>
              <a:srgbClr val="004174"/>
            </a:solidFill>
            <a:ln w="12700">
              <a:solidFill>
                <a:srgbClr val="000000"/>
              </a:solidFill>
            </a:ln>
          </p:spPr>
        </p:sp>
        <p:sp>
          <p:nvSpPr>
            <p:cNvPr name="Freeform 5" id="5"/>
            <p:cNvSpPr/>
            <p:nvPr/>
          </p:nvSpPr>
          <p:spPr>
            <a:xfrm flipH="false" flipV="false" rot="0">
              <a:off x="0" y="0"/>
              <a:ext cx="13022835" cy="893445"/>
            </a:xfrm>
            <a:custGeom>
              <a:avLst/>
              <a:gdLst/>
              <a:ahLst/>
              <a:cxnLst/>
              <a:rect r="r" b="b" t="t" l="l"/>
              <a:pathLst>
                <a:path h="893445" w="13022835">
                  <a:moveTo>
                    <a:pt x="9017" y="0"/>
                  </a:moveTo>
                  <a:lnTo>
                    <a:pt x="13013817" y="0"/>
                  </a:lnTo>
                  <a:cubicBezTo>
                    <a:pt x="13018770" y="0"/>
                    <a:pt x="13022835" y="4064"/>
                    <a:pt x="13022835" y="9017"/>
                  </a:cubicBezTo>
                  <a:lnTo>
                    <a:pt x="13022835" y="884428"/>
                  </a:lnTo>
                  <a:cubicBezTo>
                    <a:pt x="13022835" y="889381"/>
                    <a:pt x="13018770" y="893445"/>
                    <a:pt x="13013817" y="893445"/>
                  </a:cubicBezTo>
                  <a:lnTo>
                    <a:pt x="9017" y="893445"/>
                  </a:lnTo>
                  <a:cubicBezTo>
                    <a:pt x="4064" y="893445"/>
                    <a:pt x="0" y="889381"/>
                    <a:pt x="0" y="884428"/>
                  </a:cubicBezTo>
                  <a:lnTo>
                    <a:pt x="0" y="9017"/>
                  </a:lnTo>
                  <a:cubicBezTo>
                    <a:pt x="0" y="4064"/>
                    <a:pt x="4064" y="0"/>
                    <a:pt x="9017" y="0"/>
                  </a:cubicBezTo>
                  <a:moveTo>
                    <a:pt x="9017" y="18034"/>
                  </a:moveTo>
                  <a:lnTo>
                    <a:pt x="9017" y="9017"/>
                  </a:lnTo>
                  <a:lnTo>
                    <a:pt x="18034" y="9017"/>
                  </a:lnTo>
                  <a:lnTo>
                    <a:pt x="18034" y="884428"/>
                  </a:lnTo>
                  <a:lnTo>
                    <a:pt x="9017" y="884428"/>
                  </a:lnTo>
                  <a:lnTo>
                    <a:pt x="9017" y="875411"/>
                  </a:lnTo>
                  <a:lnTo>
                    <a:pt x="13013817" y="875411"/>
                  </a:lnTo>
                  <a:lnTo>
                    <a:pt x="13013817" y="884428"/>
                  </a:lnTo>
                  <a:lnTo>
                    <a:pt x="13004800" y="884428"/>
                  </a:lnTo>
                  <a:lnTo>
                    <a:pt x="13004800" y="9017"/>
                  </a:lnTo>
                  <a:lnTo>
                    <a:pt x="13013817" y="9017"/>
                  </a:lnTo>
                  <a:lnTo>
                    <a:pt x="13013817" y="18034"/>
                  </a:lnTo>
                  <a:lnTo>
                    <a:pt x="9017" y="18034"/>
                  </a:lnTo>
                  <a:close/>
                </a:path>
              </a:pathLst>
            </a:custGeom>
            <a:solidFill>
              <a:srgbClr val="002D53"/>
            </a:solidFill>
            <a:ln w="12700">
              <a:solidFill>
                <a:srgbClr val="000000"/>
              </a:solidFill>
            </a:ln>
          </p:spPr>
        </p:sp>
      </p:grpSp>
      <p:grpSp>
        <p:nvGrpSpPr>
          <p:cNvPr name="Group 6" id="6"/>
          <p:cNvGrpSpPr/>
          <p:nvPr/>
        </p:nvGrpSpPr>
        <p:grpSpPr>
          <a:xfrm rot="0">
            <a:off x="2574625" y="-9524"/>
            <a:ext cx="13106093" cy="923325"/>
            <a:chOff x="0" y="0"/>
            <a:chExt cx="12426518" cy="875449"/>
          </a:xfrm>
        </p:grpSpPr>
        <p:sp>
          <p:nvSpPr>
            <p:cNvPr name="Freeform 7" id="7"/>
            <p:cNvSpPr/>
            <p:nvPr/>
          </p:nvSpPr>
          <p:spPr>
            <a:xfrm flipH="false" flipV="false" rot="0">
              <a:off x="0" y="0"/>
              <a:ext cx="12426569" cy="875411"/>
            </a:xfrm>
            <a:custGeom>
              <a:avLst/>
              <a:gdLst/>
              <a:ahLst/>
              <a:cxnLst/>
              <a:rect r="r" b="b" t="t" l="l"/>
              <a:pathLst>
                <a:path h="875411" w="12426569">
                  <a:moveTo>
                    <a:pt x="0" y="0"/>
                  </a:moveTo>
                  <a:lnTo>
                    <a:pt x="12426569" y="0"/>
                  </a:lnTo>
                  <a:lnTo>
                    <a:pt x="12426569" y="875411"/>
                  </a:lnTo>
                  <a:lnTo>
                    <a:pt x="0" y="875411"/>
                  </a:lnTo>
                  <a:close/>
                </a:path>
              </a:pathLst>
            </a:custGeom>
            <a:solidFill>
              <a:srgbClr val="004174"/>
            </a:solidFill>
            <a:ln w="12700">
              <a:solidFill>
                <a:srgbClr val="000000"/>
              </a:solidFill>
            </a:ln>
          </p:spPr>
        </p:sp>
        <p:sp>
          <p:nvSpPr>
            <p:cNvPr name="TextBox 8" id="8"/>
            <p:cNvSpPr txBox="true"/>
            <p:nvPr/>
          </p:nvSpPr>
          <p:spPr>
            <a:xfrm>
              <a:off x="0" y="0"/>
              <a:ext cx="12426518" cy="875449"/>
            </a:xfrm>
            <a:prstGeom prst="rect">
              <a:avLst/>
            </a:prstGeom>
          </p:spPr>
          <p:txBody>
            <a:bodyPr anchor="t" rtlCol="false" tIns="50800" lIns="50800" bIns="50800" rIns="50800"/>
            <a:lstStyle/>
            <a:p>
              <a:pPr algn="l">
                <a:lnSpc>
                  <a:spcPts val="3240"/>
                </a:lnSpc>
              </a:pPr>
              <a:r>
                <a:rPr lang="en-US" sz="2700">
                  <a:solidFill>
                    <a:srgbClr val="FFFFFF"/>
                  </a:solidFill>
                  <a:latin typeface="Oswald"/>
                  <a:ea typeface="Oswald"/>
                  <a:cs typeface="Oswald"/>
                  <a:sym typeface="Oswald"/>
                </a:rPr>
                <a:t>Facultatea de Matematică și Informatică</a:t>
              </a:r>
            </a:p>
            <a:p>
              <a:pPr algn="l">
                <a:lnSpc>
                  <a:spcPts val="2879"/>
                </a:lnSpc>
              </a:pPr>
              <a:r>
                <a:rPr lang="en-US" sz="2399">
                  <a:solidFill>
                    <a:srgbClr val="FFFFFF"/>
                  </a:solidFill>
                  <a:latin typeface="Oswald"/>
                  <a:ea typeface="Oswald"/>
                  <a:cs typeface="Oswald"/>
                  <a:sym typeface="Oswald"/>
                </a:rPr>
                <a:t>Universitatea Babeș-Bolyai</a:t>
              </a:r>
            </a:p>
          </p:txBody>
        </p:sp>
      </p:grpSp>
      <p:grpSp>
        <p:nvGrpSpPr>
          <p:cNvPr name="Group 9" id="9"/>
          <p:cNvGrpSpPr/>
          <p:nvPr/>
        </p:nvGrpSpPr>
        <p:grpSpPr>
          <a:xfrm rot="0">
            <a:off x="2574639" y="1315276"/>
            <a:ext cx="13106093" cy="1154073"/>
            <a:chOff x="0" y="0"/>
            <a:chExt cx="12426518" cy="1094232"/>
          </a:xfrm>
        </p:grpSpPr>
        <p:sp>
          <p:nvSpPr>
            <p:cNvPr name="Freeform 10" id="10"/>
            <p:cNvSpPr/>
            <p:nvPr/>
          </p:nvSpPr>
          <p:spPr>
            <a:xfrm flipH="false" flipV="false" rot="0">
              <a:off x="0" y="0"/>
              <a:ext cx="12426516" cy="1094234"/>
            </a:xfrm>
            <a:custGeom>
              <a:avLst/>
              <a:gdLst/>
              <a:ahLst/>
              <a:cxnLst/>
              <a:rect r="r" b="b" t="t" l="l"/>
              <a:pathLst>
                <a:path h="1094234" w="12426516">
                  <a:moveTo>
                    <a:pt x="0" y="0"/>
                  </a:moveTo>
                  <a:lnTo>
                    <a:pt x="12426516" y="0"/>
                  </a:lnTo>
                  <a:lnTo>
                    <a:pt x="12426516" y="1094234"/>
                  </a:lnTo>
                  <a:lnTo>
                    <a:pt x="0" y="1094234"/>
                  </a:lnTo>
                  <a:close/>
                </a:path>
              </a:pathLst>
            </a:custGeom>
            <a:solidFill>
              <a:srgbClr val="000000">
                <a:alpha val="0"/>
              </a:srgbClr>
            </a:solidFill>
            <a:ln w="12700">
              <a:solidFill>
                <a:srgbClr val="000000"/>
              </a:solidFill>
            </a:ln>
          </p:spPr>
        </p:sp>
        <p:sp>
          <p:nvSpPr>
            <p:cNvPr name="TextBox 11" id="11"/>
            <p:cNvSpPr txBox="true"/>
            <p:nvPr/>
          </p:nvSpPr>
          <p:spPr>
            <a:xfrm>
              <a:off x="0" y="0"/>
              <a:ext cx="12426518" cy="1094232"/>
            </a:xfrm>
            <a:prstGeom prst="rect">
              <a:avLst/>
            </a:prstGeom>
          </p:spPr>
          <p:txBody>
            <a:bodyPr anchor="ctr" rtlCol="false" tIns="0" lIns="0" bIns="0" rIns="0"/>
            <a:lstStyle/>
            <a:p>
              <a:pPr algn="l">
                <a:lnSpc>
                  <a:spcPts val="6480"/>
                </a:lnSpc>
              </a:pPr>
              <a:r>
                <a:rPr lang="en-US" sz="5400">
                  <a:solidFill>
                    <a:srgbClr val="004174"/>
                  </a:solidFill>
                  <a:latin typeface="Oswald"/>
                  <a:ea typeface="Oswald"/>
                  <a:cs typeface="Oswald"/>
                  <a:sym typeface="Oswald"/>
                </a:rPr>
                <a:t>Technologies stack</a:t>
              </a:r>
            </a:p>
          </p:txBody>
        </p:sp>
      </p:grpSp>
      <p:grpSp>
        <p:nvGrpSpPr>
          <p:cNvPr name="Group 12" id="12"/>
          <p:cNvGrpSpPr/>
          <p:nvPr/>
        </p:nvGrpSpPr>
        <p:grpSpPr>
          <a:xfrm rot="0">
            <a:off x="12594619" y="9541996"/>
            <a:ext cx="3086100" cy="547689"/>
            <a:chOff x="0" y="0"/>
            <a:chExt cx="2926080" cy="519290"/>
          </a:xfrm>
        </p:grpSpPr>
        <p:sp>
          <p:nvSpPr>
            <p:cNvPr name="Freeform 13" id="13"/>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a:ln w="12700">
              <a:solidFill>
                <a:srgbClr val="000000"/>
              </a:solidFill>
            </a:ln>
          </p:spPr>
        </p:sp>
        <p:sp>
          <p:nvSpPr>
            <p:cNvPr name="TextBox 14" id="14"/>
            <p:cNvSpPr txBox="true"/>
            <p:nvPr/>
          </p:nvSpPr>
          <p:spPr>
            <a:xfrm>
              <a:off x="0" y="-9525"/>
              <a:ext cx="2926080" cy="528815"/>
            </a:xfrm>
            <a:prstGeom prst="rect">
              <a:avLst/>
            </a:prstGeom>
          </p:spPr>
          <p:txBody>
            <a:bodyPr anchor="ctr" rtlCol="false" tIns="0" lIns="0" bIns="0" rIns="0"/>
            <a:lstStyle/>
            <a:p>
              <a:pPr algn="r">
                <a:lnSpc>
                  <a:spcPts val="1620"/>
                </a:lnSpc>
              </a:pPr>
              <a:r>
                <a:rPr lang="en-US" sz="1350">
                  <a:solidFill>
                    <a:srgbClr val="114374"/>
                  </a:solidFill>
                  <a:latin typeface="Lato"/>
                  <a:ea typeface="Lato"/>
                  <a:cs typeface="Lato"/>
                  <a:sym typeface="Lato"/>
                </a:rPr>
                <a:t>10</a:t>
              </a:r>
            </a:p>
          </p:txBody>
        </p:sp>
      </p:grpSp>
      <p:grpSp>
        <p:nvGrpSpPr>
          <p:cNvPr name="Group 15" id="15"/>
          <p:cNvGrpSpPr/>
          <p:nvPr/>
        </p:nvGrpSpPr>
        <p:grpSpPr>
          <a:xfrm rot="0">
            <a:off x="2574639" y="9534522"/>
            <a:ext cx="3086100" cy="547688"/>
            <a:chOff x="0" y="0"/>
            <a:chExt cx="2926080" cy="519289"/>
          </a:xfrm>
        </p:grpSpPr>
        <p:sp>
          <p:nvSpPr>
            <p:cNvPr name="Freeform 16" id="16"/>
            <p:cNvSpPr/>
            <p:nvPr/>
          </p:nvSpPr>
          <p:spPr>
            <a:xfrm flipH="false" flipV="false" rot="0">
              <a:off x="0" y="0"/>
              <a:ext cx="2926080" cy="519287"/>
            </a:xfrm>
            <a:custGeom>
              <a:avLst/>
              <a:gdLst/>
              <a:ahLst/>
              <a:cxnLst/>
              <a:rect r="r" b="b" t="t" l="l"/>
              <a:pathLst>
                <a:path h="519287" w="2926080">
                  <a:moveTo>
                    <a:pt x="0" y="0"/>
                  </a:moveTo>
                  <a:lnTo>
                    <a:pt x="2926080" y="0"/>
                  </a:lnTo>
                  <a:lnTo>
                    <a:pt x="2926080" y="519287"/>
                  </a:lnTo>
                  <a:lnTo>
                    <a:pt x="0" y="519287"/>
                  </a:lnTo>
                  <a:close/>
                </a:path>
              </a:pathLst>
            </a:custGeom>
            <a:solidFill>
              <a:srgbClr val="000000">
                <a:alpha val="0"/>
              </a:srgbClr>
            </a:solidFill>
            <a:ln w="12700">
              <a:solidFill>
                <a:srgbClr val="000000"/>
              </a:solidFill>
            </a:ln>
          </p:spPr>
        </p:sp>
        <p:sp>
          <p:nvSpPr>
            <p:cNvPr name="TextBox 17" id="17"/>
            <p:cNvSpPr txBox="true"/>
            <p:nvPr/>
          </p:nvSpPr>
          <p:spPr>
            <a:xfrm>
              <a:off x="0" y="-9525"/>
              <a:ext cx="2926080" cy="528814"/>
            </a:xfrm>
            <a:prstGeom prst="rect">
              <a:avLst/>
            </a:prstGeom>
          </p:spPr>
          <p:txBody>
            <a:bodyPr anchor="ctr" rtlCol="false" tIns="0" lIns="0" bIns="0" rIns="0"/>
            <a:lstStyle/>
            <a:p>
              <a:pPr algn="l">
                <a:lnSpc>
                  <a:spcPts val="1620"/>
                </a:lnSpc>
              </a:pPr>
              <a:r>
                <a:rPr lang="en-US" sz="1350">
                  <a:solidFill>
                    <a:srgbClr val="114374"/>
                  </a:solidFill>
                  <a:latin typeface="Lato"/>
                  <a:ea typeface="Lato"/>
                  <a:cs typeface="Lato"/>
                  <a:sym typeface="Lato"/>
                </a:rPr>
                <a:t>1/26/2026</a:t>
              </a:r>
            </a:p>
          </p:txBody>
        </p:sp>
      </p:grpSp>
      <p:sp>
        <p:nvSpPr>
          <p:cNvPr name="Freeform 18" id="18"/>
          <p:cNvSpPr/>
          <p:nvPr/>
        </p:nvSpPr>
        <p:spPr>
          <a:xfrm flipH="false" flipV="false" rot="0">
            <a:off x="8528347" y="5881375"/>
            <a:ext cx="1508607" cy="1508607"/>
          </a:xfrm>
          <a:custGeom>
            <a:avLst/>
            <a:gdLst/>
            <a:ahLst/>
            <a:cxnLst/>
            <a:rect r="r" b="b" t="t" l="l"/>
            <a:pathLst>
              <a:path h="1508607" w="1508607">
                <a:moveTo>
                  <a:pt x="0" y="0"/>
                </a:moveTo>
                <a:lnTo>
                  <a:pt x="1508608" y="0"/>
                </a:lnTo>
                <a:lnTo>
                  <a:pt x="1508608" y="1508607"/>
                </a:lnTo>
                <a:lnTo>
                  <a:pt x="0" y="1508607"/>
                </a:lnTo>
                <a:lnTo>
                  <a:pt x="0" y="0"/>
                </a:lnTo>
                <a:close/>
              </a:path>
            </a:pathLst>
          </a:custGeom>
          <a:blipFill>
            <a:blip r:embed="rId3"/>
            <a:stretch>
              <a:fillRect l="0" t="0" r="0" b="0"/>
            </a:stretch>
          </a:blipFill>
        </p:spPr>
      </p:sp>
      <p:sp>
        <p:nvSpPr>
          <p:cNvPr name="Freeform 19" id="19"/>
          <p:cNvSpPr/>
          <p:nvPr/>
        </p:nvSpPr>
        <p:spPr>
          <a:xfrm flipH="false" flipV="false" rot="0">
            <a:off x="2600866" y="5755377"/>
            <a:ext cx="1760603" cy="1760603"/>
          </a:xfrm>
          <a:custGeom>
            <a:avLst/>
            <a:gdLst/>
            <a:ahLst/>
            <a:cxnLst/>
            <a:rect r="r" b="b" t="t" l="l"/>
            <a:pathLst>
              <a:path h="1760603" w="1760603">
                <a:moveTo>
                  <a:pt x="0" y="0"/>
                </a:moveTo>
                <a:lnTo>
                  <a:pt x="1760603" y="0"/>
                </a:lnTo>
                <a:lnTo>
                  <a:pt x="1760603" y="1760603"/>
                </a:lnTo>
                <a:lnTo>
                  <a:pt x="0" y="1760603"/>
                </a:lnTo>
                <a:lnTo>
                  <a:pt x="0" y="0"/>
                </a:lnTo>
                <a:close/>
              </a:path>
            </a:pathLst>
          </a:custGeom>
          <a:blipFill>
            <a:blip r:embed="rId4"/>
            <a:stretch>
              <a:fillRect l="0" t="0" r="0" b="0"/>
            </a:stretch>
          </a:blipFill>
        </p:spPr>
      </p:sp>
      <p:sp>
        <p:nvSpPr>
          <p:cNvPr name="Freeform 20" id="20"/>
          <p:cNvSpPr/>
          <p:nvPr/>
        </p:nvSpPr>
        <p:spPr>
          <a:xfrm flipH="false" flipV="false" rot="0">
            <a:off x="3905288" y="7759865"/>
            <a:ext cx="1445887" cy="1930333"/>
          </a:xfrm>
          <a:custGeom>
            <a:avLst/>
            <a:gdLst/>
            <a:ahLst/>
            <a:cxnLst/>
            <a:rect r="r" b="b" t="t" l="l"/>
            <a:pathLst>
              <a:path h="1930333" w="1445887">
                <a:moveTo>
                  <a:pt x="0" y="0"/>
                </a:moveTo>
                <a:lnTo>
                  <a:pt x="1445887" y="0"/>
                </a:lnTo>
                <a:lnTo>
                  <a:pt x="1445887" y="1930334"/>
                </a:lnTo>
                <a:lnTo>
                  <a:pt x="0" y="1930334"/>
                </a:lnTo>
                <a:lnTo>
                  <a:pt x="0" y="0"/>
                </a:lnTo>
                <a:close/>
              </a:path>
            </a:pathLst>
          </a:custGeom>
          <a:blipFill>
            <a:blip r:embed="rId5"/>
            <a:stretch>
              <a:fillRect l="0" t="0" r="0" b="0"/>
            </a:stretch>
          </a:blipFill>
        </p:spPr>
      </p:sp>
      <p:sp>
        <p:nvSpPr>
          <p:cNvPr name="Freeform 21" id="21"/>
          <p:cNvSpPr/>
          <p:nvPr/>
        </p:nvSpPr>
        <p:spPr>
          <a:xfrm flipH="false" flipV="false" rot="0">
            <a:off x="11316711" y="5774201"/>
            <a:ext cx="1663622" cy="1800621"/>
          </a:xfrm>
          <a:custGeom>
            <a:avLst/>
            <a:gdLst/>
            <a:ahLst/>
            <a:cxnLst/>
            <a:rect r="r" b="b" t="t" l="l"/>
            <a:pathLst>
              <a:path h="1800621" w="1663622">
                <a:moveTo>
                  <a:pt x="0" y="0"/>
                </a:moveTo>
                <a:lnTo>
                  <a:pt x="1663622" y="0"/>
                </a:lnTo>
                <a:lnTo>
                  <a:pt x="1663622" y="1800621"/>
                </a:lnTo>
                <a:lnTo>
                  <a:pt x="0" y="1800621"/>
                </a:lnTo>
                <a:lnTo>
                  <a:pt x="0" y="0"/>
                </a:lnTo>
                <a:close/>
              </a:path>
            </a:pathLst>
          </a:custGeom>
          <a:blipFill>
            <a:blip r:embed="rId6"/>
            <a:stretch>
              <a:fillRect l="0" t="-71575" r="-375807" b="-75702"/>
            </a:stretch>
          </a:blipFill>
        </p:spPr>
      </p:sp>
      <p:sp>
        <p:nvSpPr>
          <p:cNvPr name="Freeform 22" id="22"/>
          <p:cNvSpPr/>
          <p:nvPr/>
        </p:nvSpPr>
        <p:spPr>
          <a:xfrm flipH="false" flipV="false" rot="0">
            <a:off x="9871605" y="7901142"/>
            <a:ext cx="1647781" cy="1647781"/>
          </a:xfrm>
          <a:custGeom>
            <a:avLst/>
            <a:gdLst/>
            <a:ahLst/>
            <a:cxnLst/>
            <a:rect r="r" b="b" t="t" l="l"/>
            <a:pathLst>
              <a:path h="1647781" w="1647781">
                <a:moveTo>
                  <a:pt x="0" y="0"/>
                </a:moveTo>
                <a:lnTo>
                  <a:pt x="1647782" y="0"/>
                </a:lnTo>
                <a:lnTo>
                  <a:pt x="1647782" y="1647781"/>
                </a:lnTo>
                <a:lnTo>
                  <a:pt x="0" y="1647781"/>
                </a:lnTo>
                <a:lnTo>
                  <a:pt x="0" y="0"/>
                </a:lnTo>
                <a:close/>
              </a:path>
            </a:pathLst>
          </a:custGeom>
          <a:blipFill>
            <a:blip r:embed="rId7"/>
            <a:stretch>
              <a:fillRect l="0" t="0" r="0" b="0"/>
            </a:stretch>
          </a:blipFill>
        </p:spPr>
      </p:sp>
      <p:sp>
        <p:nvSpPr>
          <p:cNvPr name="Freeform 23" id="23"/>
          <p:cNvSpPr/>
          <p:nvPr/>
        </p:nvSpPr>
        <p:spPr>
          <a:xfrm flipH="false" flipV="false" rot="0">
            <a:off x="14097485" y="5950868"/>
            <a:ext cx="1452734" cy="1447286"/>
          </a:xfrm>
          <a:custGeom>
            <a:avLst/>
            <a:gdLst/>
            <a:ahLst/>
            <a:cxnLst/>
            <a:rect r="r" b="b" t="t" l="l"/>
            <a:pathLst>
              <a:path h="1447286" w="1452734">
                <a:moveTo>
                  <a:pt x="0" y="0"/>
                </a:moveTo>
                <a:lnTo>
                  <a:pt x="1452734" y="0"/>
                </a:lnTo>
                <a:lnTo>
                  <a:pt x="1452734" y="1447286"/>
                </a:lnTo>
                <a:lnTo>
                  <a:pt x="0" y="1447286"/>
                </a:lnTo>
                <a:lnTo>
                  <a:pt x="0" y="0"/>
                </a:lnTo>
                <a:close/>
              </a:path>
            </a:pathLst>
          </a:custGeom>
          <a:blipFill>
            <a:blip r:embed="rId8"/>
            <a:stretch>
              <a:fillRect l="0" t="0" r="0" b="0"/>
            </a:stretch>
          </a:blipFill>
        </p:spPr>
      </p:sp>
      <p:sp>
        <p:nvSpPr>
          <p:cNvPr name="Freeform 24" id="24"/>
          <p:cNvSpPr/>
          <p:nvPr/>
        </p:nvSpPr>
        <p:spPr>
          <a:xfrm flipH="false" flipV="false" rot="0">
            <a:off x="12697563" y="7850338"/>
            <a:ext cx="1749388" cy="1749388"/>
          </a:xfrm>
          <a:custGeom>
            <a:avLst/>
            <a:gdLst/>
            <a:ahLst/>
            <a:cxnLst/>
            <a:rect r="r" b="b" t="t" l="l"/>
            <a:pathLst>
              <a:path h="1749388" w="1749388">
                <a:moveTo>
                  <a:pt x="0" y="0"/>
                </a:moveTo>
                <a:lnTo>
                  <a:pt x="1749388" y="0"/>
                </a:lnTo>
                <a:lnTo>
                  <a:pt x="1749388" y="1749388"/>
                </a:lnTo>
                <a:lnTo>
                  <a:pt x="0" y="1749388"/>
                </a:lnTo>
                <a:lnTo>
                  <a:pt x="0" y="0"/>
                </a:lnTo>
                <a:close/>
              </a:path>
            </a:pathLst>
          </a:custGeom>
          <a:blipFill>
            <a:blip r:embed="rId9"/>
            <a:stretch>
              <a:fillRect l="0" t="0" r="0" b="0"/>
            </a:stretch>
          </a:blipFill>
        </p:spPr>
      </p:sp>
      <p:sp>
        <p:nvSpPr>
          <p:cNvPr name="Freeform 25" id="25"/>
          <p:cNvSpPr/>
          <p:nvPr/>
        </p:nvSpPr>
        <p:spPr>
          <a:xfrm flipH="false" flipV="false" rot="0">
            <a:off x="6657054" y="7641978"/>
            <a:ext cx="2166109" cy="2166109"/>
          </a:xfrm>
          <a:custGeom>
            <a:avLst/>
            <a:gdLst/>
            <a:ahLst/>
            <a:cxnLst/>
            <a:rect r="r" b="b" t="t" l="l"/>
            <a:pathLst>
              <a:path h="2166109" w="2166109">
                <a:moveTo>
                  <a:pt x="0" y="0"/>
                </a:moveTo>
                <a:lnTo>
                  <a:pt x="2166108" y="0"/>
                </a:lnTo>
                <a:lnTo>
                  <a:pt x="2166108" y="2166109"/>
                </a:lnTo>
                <a:lnTo>
                  <a:pt x="0" y="2166109"/>
                </a:lnTo>
                <a:lnTo>
                  <a:pt x="0" y="0"/>
                </a:lnTo>
                <a:close/>
              </a:path>
            </a:pathLst>
          </a:custGeom>
          <a:blipFill>
            <a:blip r:embed="rId10"/>
            <a:stretch>
              <a:fillRect l="0" t="0" r="0" b="0"/>
            </a:stretch>
          </a:blipFill>
        </p:spPr>
      </p:sp>
      <p:sp>
        <p:nvSpPr>
          <p:cNvPr name="Freeform 26" id="26"/>
          <p:cNvSpPr/>
          <p:nvPr/>
        </p:nvSpPr>
        <p:spPr>
          <a:xfrm flipH="false" flipV="false" rot="0">
            <a:off x="5324386" y="5878507"/>
            <a:ext cx="1763471" cy="1763471"/>
          </a:xfrm>
          <a:custGeom>
            <a:avLst/>
            <a:gdLst/>
            <a:ahLst/>
            <a:cxnLst/>
            <a:rect r="r" b="b" t="t" l="l"/>
            <a:pathLst>
              <a:path h="1763471" w="1763471">
                <a:moveTo>
                  <a:pt x="0" y="0"/>
                </a:moveTo>
                <a:lnTo>
                  <a:pt x="1763471" y="0"/>
                </a:lnTo>
                <a:lnTo>
                  <a:pt x="1763471" y="1763471"/>
                </a:lnTo>
                <a:lnTo>
                  <a:pt x="0" y="1763471"/>
                </a:lnTo>
                <a:lnTo>
                  <a:pt x="0" y="0"/>
                </a:lnTo>
                <a:close/>
              </a:path>
            </a:pathLst>
          </a:custGeom>
          <a:blipFill>
            <a:blip r:embed="rId11"/>
            <a:stretch>
              <a:fillRect l="0" t="0" r="0" b="0"/>
            </a:stretch>
          </a:blipFill>
        </p:spPr>
      </p:sp>
      <p:sp>
        <p:nvSpPr>
          <p:cNvPr name="TextBox 27" id="27"/>
          <p:cNvSpPr txBox="true"/>
          <p:nvPr/>
        </p:nvSpPr>
        <p:spPr>
          <a:xfrm rot="0">
            <a:off x="2276476" y="2674885"/>
            <a:ext cx="11861192" cy="2925187"/>
          </a:xfrm>
          <a:prstGeom prst="rect">
            <a:avLst/>
          </a:prstGeom>
        </p:spPr>
        <p:txBody>
          <a:bodyPr anchor="t" rtlCol="false" tIns="0" lIns="0" bIns="0" rIns="0">
            <a:spAutoFit/>
          </a:bodyPr>
          <a:lstStyle/>
          <a:p>
            <a:pPr algn="l" marL="667940" indent="-333970" lvl="1">
              <a:lnSpc>
                <a:spcPts val="3341"/>
              </a:lnSpc>
              <a:buFont typeface="Arial"/>
              <a:buChar char="•"/>
            </a:pPr>
            <a:r>
              <a:rPr lang="en-US" sz="3093">
                <a:solidFill>
                  <a:srgbClr val="034477"/>
                </a:solidFill>
                <a:latin typeface="Lato"/>
                <a:ea typeface="Lato"/>
                <a:cs typeface="Lato"/>
                <a:sym typeface="Lato"/>
              </a:rPr>
              <a:t>Frontend/UI: Streamlit</a:t>
            </a:r>
          </a:p>
          <a:p>
            <a:pPr algn="l" marL="667940" indent="-333970" lvl="1">
              <a:lnSpc>
                <a:spcPts val="3341"/>
              </a:lnSpc>
              <a:buFont typeface="Arial"/>
              <a:buChar char="•"/>
            </a:pPr>
            <a:r>
              <a:rPr lang="en-US" sz="3093">
                <a:solidFill>
                  <a:srgbClr val="034477"/>
                </a:solidFill>
                <a:latin typeface="Lato"/>
                <a:ea typeface="Lato"/>
                <a:cs typeface="Lato"/>
                <a:sym typeface="Lato"/>
              </a:rPr>
              <a:t>Data Processing: Pandas, NumPy</a:t>
            </a:r>
          </a:p>
          <a:p>
            <a:pPr algn="l" marL="667940" indent="-333970" lvl="1">
              <a:lnSpc>
                <a:spcPts val="3341"/>
              </a:lnSpc>
              <a:buFont typeface="Arial"/>
              <a:buChar char="•"/>
            </a:pPr>
            <a:r>
              <a:rPr lang="en-US" sz="3093">
                <a:solidFill>
                  <a:srgbClr val="034477"/>
                </a:solidFill>
                <a:latin typeface="Lato"/>
                <a:ea typeface="Lato"/>
                <a:cs typeface="Lato"/>
                <a:sym typeface="Lato"/>
              </a:rPr>
              <a:t>Visualization: Matplotlib</a:t>
            </a:r>
          </a:p>
          <a:p>
            <a:pPr algn="l" marL="667940" indent="-333970" lvl="1">
              <a:lnSpc>
                <a:spcPts val="3341"/>
              </a:lnSpc>
              <a:buFont typeface="Arial"/>
              <a:buChar char="•"/>
            </a:pPr>
            <a:r>
              <a:rPr lang="en-US" sz="3093">
                <a:solidFill>
                  <a:srgbClr val="034477"/>
                </a:solidFill>
                <a:latin typeface="Lato"/>
                <a:ea typeface="Lato"/>
                <a:cs typeface="Lato"/>
                <a:sym typeface="Lato"/>
              </a:rPr>
              <a:t>ML/AI: LangChain, Sentence-Transformers, FAISS (vector store), PyTorch</a:t>
            </a:r>
          </a:p>
          <a:p>
            <a:pPr algn="l" marL="667940" indent="-333970" lvl="1">
              <a:lnSpc>
                <a:spcPts val="3341"/>
              </a:lnSpc>
              <a:buFont typeface="Arial"/>
              <a:buChar char="•"/>
            </a:pPr>
            <a:r>
              <a:rPr lang="en-US" sz="3093">
                <a:solidFill>
                  <a:srgbClr val="034477"/>
                </a:solidFill>
                <a:latin typeface="Lato"/>
                <a:ea typeface="Lato"/>
                <a:cs typeface="Lato"/>
                <a:sym typeface="Lato"/>
              </a:rPr>
              <a:t>LLM Providers: Google Gemini, OpenAI, HuggingFace</a:t>
            </a:r>
          </a:p>
          <a:p>
            <a:pPr algn="l" marL="667940" indent="-333970" lvl="1">
              <a:lnSpc>
                <a:spcPts val="3341"/>
              </a:lnSpc>
              <a:buFont typeface="Arial"/>
              <a:buChar char="•"/>
            </a:pPr>
            <a:r>
              <a:rPr lang="en-US" sz="3093">
                <a:solidFill>
                  <a:srgbClr val="034477"/>
                </a:solidFill>
                <a:latin typeface="Lato"/>
                <a:ea typeface="Lato"/>
                <a:cs typeface="Lato"/>
                <a:sym typeface="Lato"/>
              </a:rPr>
              <a:t>Language: Python 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alphaModFix amt="97000"/>
            </a:blip>
            <a:stretch>
              <a:fillRect l="0" t="0" r="0" b="0"/>
            </a:stretch>
          </a:blipFill>
        </p:spPr>
      </p:sp>
      <p:grpSp>
        <p:nvGrpSpPr>
          <p:cNvPr name="Group 3" id="3"/>
          <p:cNvGrpSpPr/>
          <p:nvPr/>
        </p:nvGrpSpPr>
        <p:grpSpPr>
          <a:xfrm rot="0">
            <a:off x="2276476" y="-9524"/>
            <a:ext cx="13735047" cy="942386"/>
            <a:chOff x="0" y="0"/>
            <a:chExt cx="13022859" cy="893521"/>
          </a:xfrm>
        </p:grpSpPr>
        <p:sp>
          <p:nvSpPr>
            <p:cNvPr name="Freeform 4" id="4"/>
            <p:cNvSpPr/>
            <p:nvPr/>
          </p:nvSpPr>
          <p:spPr>
            <a:xfrm flipH="false" flipV="false" rot="0">
              <a:off x="9017" y="9017"/>
              <a:ext cx="13004800" cy="875411"/>
            </a:xfrm>
            <a:custGeom>
              <a:avLst/>
              <a:gdLst/>
              <a:ahLst/>
              <a:cxnLst/>
              <a:rect r="r" b="b" t="t" l="l"/>
              <a:pathLst>
                <a:path h="875411" w="13004800">
                  <a:moveTo>
                    <a:pt x="0" y="0"/>
                  </a:moveTo>
                  <a:lnTo>
                    <a:pt x="13004800" y="0"/>
                  </a:lnTo>
                  <a:lnTo>
                    <a:pt x="13004800" y="875411"/>
                  </a:lnTo>
                  <a:lnTo>
                    <a:pt x="0" y="875411"/>
                  </a:lnTo>
                  <a:close/>
                </a:path>
              </a:pathLst>
            </a:custGeom>
            <a:solidFill>
              <a:srgbClr val="004174"/>
            </a:solidFill>
            <a:ln w="12700">
              <a:solidFill>
                <a:srgbClr val="000000"/>
              </a:solidFill>
            </a:ln>
          </p:spPr>
        </p:sp>
        <p:sp>
          <p:nvSpPr>
            <p:cNvPr name="Freeform 5" id="5"/>
            <p:cNvSpPr/>
            <p:nvPr/>
          </p:nvSpPr>
          <p:spPr>
            <a:xfrm flipH="false" flipV="false" rot="0">
              <a:off x="0" y="0"/>
              <a:ext cx="13022835" cy="893445"/>
            </a:xfrm>
            <a:custGeom>
              <a:avLst/>
              <a:gdLst/>
              <a:ahLst/>
              <a:cxnLst/>
              <a:rect r="r" b="b" t="t" l="l"/>
              <a:pathLst>
                <a:path h="893445" w="13022835">
                  <a:moveTo>
                    <a:pt x="9017" y="0"/>
                  </a:moveTo>
                  <a:lnTo>
                    <a:pt x="13013817" y="0"/>
                  </a:lnTo>
                  <a:cubicBezTo>
                    <a:pt x="13018770" y="0"/>
                    <a:pt x="13022835" y="4064"/>
                    <a:pt x="13022835" y="9017"/>
                  </a:cubicBezTo>
                  <a:lnTo>
                    <a:pt x="13022835" y="884428"/>
                  </a:lnTo>
                  <a:cubicBezTo>
                    <a:pt x="13022835" y="889381"/>
                    <a:pt x="13018770" y="893445"/>
                    <a:pt x="13013817" y="893445"/>
                  </a:cubicBezTo>
                  <a:lnTo>
                    <a:pt x="9017" y="893445"/>
                  </a:lnTo>
                  <a:cubicBezTo>
                    <a:pt x="4064" y="893445"/>
                    <a:pt x="0" y="889381"/>
                    <a:pt x="0" y="884428"/>
                  </a:cubicBezTo>
                  <a:lnTo>
                    <a:pt x="0" y="9017"/>
                  </a:lnTo>
                  <a:cubicBezTo>
                    <a:pt x="0" y="4064"/>
                    <a:pt x="4064" y="0"/>
                    <a:pt x="9017" y="0"/>
                  </a:cubicBezTo>
                  <a:moveTo>
                    <a:pt x="9017" y="18034"/>
                  </a:moveTo>
                  <a:lnTo>
                    <a:pt x="9017" y="9017"/>
                  </a:lnTo>
                  <a:lnTo>
                    <a:pt x="18034" y="9017"/>
                  </a:lnTo>
                  <a:lnTo>
                    <a:pt x="18034" y="884428"/>
                  </a:lnTo>
                  <a:lnTo>
                    <a:pt x="9017" y="884428"/>
                  </a:lnTo>
                  <a:lnTo>
                    <a:pt x="9017" y="875411"/>
                  </a:lnTo>
                  <a:lnTo>
                    <a:pt x="13013817" y="875411"/>
                  </a:lnTo>
                  <a:lnTo>
                    <a:pt x="13013817" y="884428"/>
                  </a:lnTo>
                  <a:lnTo>
                    <a:pt x="13004800" y="884428"/>
                  </a:lnTo>
                  <a:lnTo>
                    <a:pt x="13004800" y="9017"/>
                  </a:lnTo>
                  <a:lnTo>
                    <a:pt x="13013817" y="9017"/>
                  </a:lnTo>
                  <a:lnTo>
                    <a:pt x="13013817" y="18034"/>
                  </a:lnTo>
                  <a:lnTo>
                    <a:pt x="9017" y="18034"/>
                  </a:lnTo>
                  <a:close/>
                </a:path>
              </a:pathLst>
            </a:custGeom>
            <a:solidFill>
              <a:srgbClr val="002D53"/>
            </a:solidFill>
            <a:ln w="12700">
              <a:solidFill>
                <a:srgbClr val="000000"/>
              </a:solidFill>
            </a:ln>
          </p:spPr>
        </p:sp>
      </p:grpSp>
      <p:grpSp>
        <p:nvGrpSpPr>
          <p:cNvPr name="Group 6" id="6"/>
          <p:cNvGrpSpPr/>
          <p:nvPr/>
        </p:nvGrpSpPr>
        <p:grpSpPr>
          <a:xfrm rot="0">
            <a:off x="2574625" y="-3"/>
            <a:ext cx="13106093" cy="923325"/>
            <a:chOff x="0" y="0"/>
            <a:chExt cx="12426518" cy="875449"/>
          </a:xfrm>
        </p:grpSpPr>
        <p:sp>
          <p:nvSpPr>
            <p:cNvPr name="Freeform 7" id="7"/>
            <p:cNvSpPr/>
            <p:nvPr/>
          </p:nvSpPr>
          <p:spPr>
            <a:xfrm flipH="false" flipV="false" rot="0">
              <a:off x="0" y="0"/>
              <a:ext cx="12426569" cy="875411"/>
            </a:xfrm>
            <a:custGeom>
              <a:avLst/>
              <a:gdLst/>
              <a:ahLst/>
              <a:cxnLst/>
              <a:rect r="r" b="b" t="t" l="l"/>
              <a:pathLst>
                <a:path h="875411" w="12426569">
                  <a:moveTo>
                    <a:pt x="0" y="0"/>
                  </a:moveTo>
                  <a:lnTo>
                    <a:pt x="12426569" y="0"/>
                  </a:lnTo>
                  <a:lnTo>
                    <a:pt x="12426569" y="875411"/>
                  </a:lnTo>
                  <a:lnTo>
                    <a:pt x="0" y="875411"/>
                  </a:lnTo>
                  <a:close/>
                </a:path>
              </a:pathLst>
            </a:custGeom>
            <a:solidFill>
              <a:srgbClr val="004174"/>
            </a:solidFill>
            <a:ln w="12700">
              <a:solidFill>
                <a:srgbClr val="000000"/>
              </a:solidFill>
            </a:ln>
          </p:spPr>
        </p:sp>
        <p:sp>
          <p:nvSpPr>
            <p:cNvPr name="TextBox 8" id="8"/>
            <p:cNvSpPr txBox="true"/>
            <p:nvPr/>
          </p:nvSpPr>
          <p:spPr>
            <a:xfrm>
              <a:off x="0" y="0"/>
              <a:ext cx="12426518" cy="875449"/>
            </a:xfrm>
            <a:prstGeom prst="rect">
              <a:avLst/>
            </a:prstGeom>
          </p:spPr>
          <p:txBody>
            <a:bodyPr anchor="t" rtlCol="false" tIns="50800" lIns="50800" bIns="50800" rIns="50800"/>
            <a:lstStyle/>
            <a:p>
              <a:pPr algn="l">
                <a:lnSpc>
                  <a:spcPts val="3240"/>
                </a:lnSpc>
              </a:pPr>
              <a:r>
                <a:rPr lang="en-US" sz="2700">
                  <a:solidFill>
                    <a:srgbClr val="FFFFFF"/>
                  </a:solidFill>
                  <a:latin typeface="Oswald"/>
                  <a:ea typeface="Oswald"/>
                  <a:cs typeface="Oswald"/>
                  <a:sym typeface="Oswald"/>
                </a:rPr>
                <a:t>Facultatea de Matematică și Informatică</a:t>
              </a:r>
            </a:p>
            <a:p>
              <a:pPr algn="l">
                <a:lnSpc>
                  <a:spcPts val="2879"/>
                </a:lnSpc>
              </a:pPr>
              <a:r>
                <a:rPr lang="en-US" sz="2399">
                  <a:solidFill>
                    <a:srgbClr val="FFFFFF"/>
                  </a:solidFill>
                  <a:latin typeface="Oswald"/>
                  <a:ea typeface="Oswald"/>
                  <a:cs typeface="Oswald"/>
                  <a:sym typeface="Oswald"/>
                </a:rPr>
                <a:t>Universitatea Babeș-Bolyai</a:t>
              </a:r>
            </a:p>
          </p:txBody>
        </p:sp>
      </p:grpSp>
      <p:grpSp>
        <p:nvGrpSpPr>
          <p:cNvPr name="Group 9" id="9"/>
          <p:cNvGrpSpPr/>
          <p:nvPr/>
        </p:nvGrpSpPr>
        <p:grpSpPr>
          <a:xfrm rot="0">
            <a:off x="2574625" y="1209969"/>
            <a:ext cx="13106093" cy="1154073"/>
            <a:chOff x="0" y="0"/>
            <a:chExt cx="12426518" cy="1094232"/>
          </a:xfrm>
        </p:grpSpPr>
        <p:sp>
          <p:nvSpPr>
            <p:cNvPr name="Freeform 10" id="10"/>
            <p:cNvSpPr/>
            <p:nvPr/>
          </p:nvSpPr>
          <p:spPr>
            <a:xfrm flipH="false" flipV="false" rot="0">
              <a:off x="0" y="0"/>
              <a:ext cx="12426516" cy="1094234"/>
            </a:xfrm>
            <a:custGeom>
              <a:avLst/>
              <a:gdLst/>
              <a:ahLst/>
              <a:cxnLst/>
              <a:rect r="r" b="b" t="t" l="l"/>
              <a:pathLst>
                <a:path h="1094234" w="12426516">
                  <a:moveTo>
                    <a:pt x="0" y="0"/>
                  </a:moveTo>
                  <a:lnTo>
                    <a:pt x="12426516" y="0"/>
                  </a:lnTo>
                  <a:lnTo>
                    <a:pt x="12426516" y="1094234"/>
                  </a:lnTo>
                  <a:lnTo>
                    <a:pt x="0" y="1094234"/>
                  </a:lnTo>
                  <a:close/>
                </a:path>
              </a:pathLst>
            </a:custGeom>
            <a:solidFill>
              <a:srgbClr val="000000">
                <a:alpha val="0"/>
              </a:srgbClr>
            </a:solidFill>
            <a:ln w="12700">
              <a:solidFill>
                <a:srgbClr val="000000"/>
              </a:solidFill>
            </a:ln>
          </p:spPr>
        </p:sp>
        <p:sp>
          <p:nvSpPr>
            <p:cNvPr name="TextBox 11" id="11"/>
            <p:cNvSpPr txBox="true"/>
            <p:nvPr/>
          </p:nvSpPr>
          <p:spPr>
            <a:xfrm>
              <a:off x="0" y="0"/>
              <a:ext cx="12426518" cy="1094232"/>
            </a:xfrm>
            <a:prstGeom prst="rect">
              <a:avLst/>
            </a:prstGeom>
          </p:spPr>
          <p:txBody>
            <a:bodyPr anchor="ctr" rtlCol="false" tIns="0" lIns="0" bIns="0" rIns="0"/>
            <a:lstStyle/>
            <a:p>
              <a:pPr algn="l">
                <a:lnSpc>
                  <a:spcPts val="6480"/>
                </a:lnSpc>
              </a:pPr>
              <a:r>
                <a:rPr lang="en-US" sz="5400">
                  <a:solidFill>
                    <a:srgbClr val="004174"/>
                  </a:solidFill>
                  <a:latin typeface="Oswald"/>
                  <a:ea typeface="Oswald"/>
                  <a:cs typeface="Oswald"/>
                  <a:sym typeface="Oswald"/>
                </a:rPr>
                <a:t>Challenges and Solutions</a:t>
              </a:r>
            </a:p>
          </p:txBody>
        </p:sp>
      </p:grpSp>
      <p:grpSp>
        <p:nvGrpSpPr>
          <p:cNvPr name="Group 12" id="12"/>
          <p:cNvGrpSpPr/>
          <p:nvPr/>
        </p:nvGrpSpPr>
        <p:grpSpPr>
          <a:xfrm rot="0">
            <a:off x="12594619" y="9541996"/>
            <a:ext cx="3086100" cy="547689"/>
            <a:chOff x="0" y="0"/>
            <a:chExt cx="2926080" cy="519290"/>
          </a:xfrm>
        </p:grpSpPr>
        <p:sp>
          <p:nvSpPr>
            <p:cNvPr name="Freeform 13" id="13"/>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a:ln w="12700">
              <a:solidFill>
                <a:srgbClr val="000000"/>
              </a:solidFill>
            </a:ln>
          </p:spPr>
        </p:sp>
        <p:sp>
          <p:nvSpPr>
            <p:cNvPr name="TextBox 14" id="14"/>
            <p:cNvSpPr txBox="true"/>
            <p:nvPr/>
          </p:nvSpPr>
          <p:spPr>
            <a:xfrm>
              <a:off x="0" y="-9525"/>
              <a:ext cx="2926080" cy="528815"/>
            </a:xfrm>
            <a:prstGeom prst="rect">
              <a:avLst/>
            </a:prstGeom>
          </p:spPr>
          <p:txBody>
            <a:bodyPr anchor="ctr" rtlCol="false" tIns="0" lIns="0" bIns="0" rIns="0"/>
            <a:lstStyle/>
            <a:p>
              <a:pPr algn="r">
                <a:lnSpc>
                  <a:spcPts val="1620"/>
                </a:lnSpc>
              </a:pPr>
              <a:r>
                <a:rPr lang="en-US" sz="1350">
                  <a:solidFill>
                    <a:srgbClr val="114374"/>
                  </a:solidFill>
                  <a:latin typeface="Lato"/>
                  <a:ea typeface="Lato"/>
                  <a:cs typeface="Lato"/>
                  <a:sym typeface="Lato"/>
                </a:rPr>
                <a:t>11</a:t>
              </a:r>
            </a:p>
          </p:txBody>
        </p:sp>
      </p:grpSp>
      <p:grpSp>
        <p:nvGrpSpPr>
          <p:cNvPr name="Group 15" id="15"/>
          <p:cNvGrpSpPr/>
          <p:nvPr/>
        </p:nvGrpSpPr>
        <p:grpSpPr>
          <a:xfrm rot="0">
            <a:off x="2574639" y="9534522"/>
            <a:ext cx="3086100" cy="547688"/>
            <a:chOff x="0" y="0"/>
            <a:chExt cx="2926080" cy="519289"/>
          </a:xfrm>
        </p:grpSpPr>
        <p:sp>
          <p:nvSpPr>
            <p:cNvPr name="Freeform 16" id="16"/>
            <p:cNvSpPr/>
            <p:nvPr/>
          </p:nvSpPr>
          <p:spPr>
            <a:xfrm flipH="false" flipV="false" rot="0">
              <a:off x="0" y="0"/>
              <a:ext cx="2926080" cy="519287"/>
            </a:xfrm>
            <a:custGeom>
              <a:avLst/>
              <a:gdLst/>
              <a:ahLst/>
              <a:cxnLst/>
              <a:rect r="r" b="b" t="t" l="l"/>
              <a:pathLst>
                <a:path h="519287" w="2926080">
                  <a:moveTo>
                    <a:pt x="0" y="0"/>
                  </a:moveTo>
                  <a:lnTo>
                    <a:pt x="2926080" y="0"/>
                  </a:lnTo>
                  <a:lnTo>
                    <a:pt x="2926080" y="519287"/>
                  </a:lnTo>
                  <a:lnTo>
                    <a:pt x="0" y="519287"/>
                  </a:lnTo>
                  <a:close/>
                </a:path>
              </a:pathLst>
            </a:custGeom>
            <a:solidFill>
              <a:srgbClr val="000000">
                <a:alpha val="0"/>
              </a:srgbClr>
            </a:solidFill>
            <a:ln w="12700">
              <a:solidFill>
                <a:srgbClr val="000000"/>
              </a:solidFill>
            </a:ln>
          </p:spPr>
        </p:sp>
        <p:sp>
          <p:nvSpPr>
            <p:cNvPr name="TextBox 17" id="17"/>
            <p:cNvSpPr txBox="true"/>
            <p:nvPr/>
          </p:nvSpPr>
          <p:spPr>
            <a:xfrm>
              <a:off x="0" y="-9525"/>
              <a:ext cx="2926080" cy="528814"/>
            </a:xfrm>
            <a:prstGeom prst="rect">
              <a:avLst/>
            </a:prstGeom>
          </p:spPr>
          <p:txBody>
            <a:bodyPr anchor="ctr" rtlCol="false" tIns="0" lIns="0" bIns="0" rIns="0"/>
            <a:lstStyle/>
            <a:p>
              <a:pPr algn="l">
                <a:lnSpc>
                  <a:spcPts val="1620"/>
                </a:lnSpc>
              </a:pPr>
              <a:r>
                <a:rPr lang="en-US" sz="1350">
                  <a:solidFill>
                    <a:srgbClr val="114374"/>
                  </a:solidFill>
                  <a:latin typeface="Lato"/>
                  <a:ea typeface="Lato"/>
                  <a:cs typeface="Lato"/>
                  <a:sym typeface="Lato"/>
                </a:rPr>
                <a:t>1/26/2026</a:t>
              </a:r>
            </a:p>
          </p:txBody>
        </p:sp>
      </p:grpSp>
      <p:sp>
        <p:nvSpPr>
          <p:cNvPr name="TextBox 18" id="18"/>
          <p:cNvSpPr txBox="true"/>
          <p:nvPr/>
        </p:nvSpPr>
        <p:spPr>
          <a:xfrm rot="0">
            <a:off x="2944663" y="2392293"/>
            <a:ext cx="12366019" cy="7149703"/>
          </a:xfrm>
          <a:prstGeom prst="rect">
            <a:avLst/>
          </a:prstGeom>
        </p:spPr>
        <p:txBody>
          <a:bodyPr anchor="t" rtlCol="false" tIns="0" lIns="0" bIns="0" rIns="0">
            <a:spAutoFit/>
          </a:bodyPr>
          <a:lstStyle/>
          <a:p>
            <a:pPr algn="l" marL="607220" indent="-303610" lvl="1">
              <a:lnSpc>
                <a:spcPts val="3037"/>
              </a:lnSpc>
              <a:buFont typeface="Arial"/>
              <a:buChar char="•"/>
            </a:pPr>
            <a:r>
              <a:rPr lang="en-US" sz="2812" u="sng">
                <a:solidFill>
                  <a:srgbClr val="114374"/>
                </a:solidFill>
                <a:latin typeface="Lato"/>
                <a:ea typeface="Lato"/>
                <a:cs typeface="Lato"/>
                <a:sym typeface="Lato"/>
              </a:rPr>
              <a:t>Large dataset</a:t>
            </a:r>
            <a:r>
              <a:rPr lang="en-US" sz="2812">
                <a:solidFill>
                  <a:srgbClr val="114374"/>
                </a:solidFill>
                <a:latin typeface="Lato"/>
                <a:ea typeface="Lato"/>
                <a:cs typeface="Lato"/>
                <a:sym typeface="Lato"/>
              </a:rPr>
              <a:t> size (52k books), so displaying all entries at once was impractical, so </a:t>
            </a:r>
            <a:r>
              <a:rPr lang="en-US" sz="2812" u="sng">
                <a:solidFill>
                  <a:srgbClr val="114374"/>
                </a:solidFill>
                <a:latin typeface="Lato"/>
                <a:ea typeface="Lato"/>
                <a:cs typeface="Lato"/>
                <a:sym typeface="Lato"/>
              </a:rPr>
              <a:t>pagination</a:t>
            </a:r>
            <a:r>
              <a:rPr lang="en-US" sz="2812">
                <a:solidFill>
                  <a:srgbClr val="114374"/>
                </a:solidFill>
                <a:latin typeface="Lato"/>
                <a:ea typeface="Lato"/>
                <a:cs typeface="Lato"/>
                <a:sym typeface="Lato"/>
              </a:rPr>
              <a:t> was implemented.</a:t>
            </a:r>
          </a:p>
          <a:p>
            <a:pPr algn="l" marL="607220" indent="-303610" lvl="1">
              <a:lnSpc>
                <a:spcPts val="3037"/>
              </a:lnSpc>
              <a:buFont typeface="Arial"/>
              <a:buChar char="•"/>
            </a:pPr>
            <a:r>
              <a:rPr lang="en-US" sz="2812">
                <a:solidFill>
                  <a:srgbClr val="114374"/>
                </a:solidFill>
                <a:latin typeface="Lato"/>
                <a:ea typeface="Lato"/>
                <a:cs typeface="Lato"/>
                <a:sym typeface="Lato"/>
              </a:rPr>
              <a:t>Due </a:t>
            </a:r>
            <a:r>
              <a:rPr lang="en-US" sz="2812">
                <a:solidFill>
                  <a:srgbClr val="114374"/>
                </a:solidFill>
                <a:latin typeface="Lato"/>
                <a:ea typeface="Lato"/>
                <a:cs typeface="Lato"/>
                <a:sym typeface="Lato"/>
              </a:rPr>
              <a:t>to many pages and a high number of Arabic titles, a </a:t>
            </a:r>
            <a:r>
              <a:rPr lang="en-US" sz="2812" u="sng">
                <a:solidFill>
                  <a:srgbClr val="114374"/>
                </a:solidFill>
                <a:latin typeface="Lato"/>
                <a:ea typeface="Lato"/>
                <a:cs typeface="Lato"/>
                <a:sym typeface="Lato"/>
              </a:rPr>
              <a:t>“go to letter”</a:t>
            </a:r>
            <a:r>
              <a:rPr lang="en-US" sz="2812">
                <a:solidFill>
                  <a:srgbClr val="114374"/>
                </a:solidFill>
                <a:latin typeface="Lato"/>
                <a:ea typeface="Lato"/>
                <a:cs typeface="Lato"/>
                <a:sym typeface="Lato"/>
              </a:rPr>
              <a:t> dropdown, </a:t>
            </a:r>
            <a:r>
              <a:rPr lang="en-US" sz="2812" u="sng">
                <a:solidFill>
                  <a:srgbClr val="114374"/>
                </a:solidFill>
                <a:latin typeface="Lato"/>
                <a:ea typeface="Lato"/>
                <a:cs typeface="Lato"/>
                <a:sym typeface="Lato"/>
              </a:rPr>
              <a:t>page number input</a:t>
            </a:r>
            <a:r>
              <a:rPr lang="en-US" sz="2812">
                <a:solidFill>
                  <a:srgbClr val="114374"/>
                </a:solidFill>
                <a:latin typeface="Lato"/>
                <a:ea typeface="Lato"/>
                <a:cs typeface="Lato"/>
                <a:sym typeface="Lato"/>
              </a:rPr>
              <a:t>, and </a:t>
            </a:r>
            <a:r>
              <a:rPr lang="en-US" sz="2812" u="sng">
                <a:solidFill>
                  <a:srgbClr val="114374"/>
                </a:solidFill>
                <a:latin typeface="Lato"/>
                <a:ea typeface="Lato"/>
                <a:cs typeface="Lato"/>
                <a:sym typeface="Lato"/>
              </a:rPr>
              <a:t>circular page navigation</a:t>
            </a:r>
            <a:r>
              <a:rPr lang="en-US" sz="2812">
                <a:solidFill>
                  <a:srgbClr val="114374"/>
                </a:solidFill>
                <a:latin typeface="Lato"/>
                <a:ea typeface="Lato"/>
                <a:cs typeface="Lato"/>
                <a:sym typeface="Lato"/>
              </a:rPr>
              <a:t> were added to improve usability.</a:t>
            </a:r>
          </a:p>
          <a:p>
            <a:pPr algn="l" marL="607220" indent="-303610" lvl="1">
              <a:lnSpc>
                <a:spcPts val="3037"/>
              </a:lnSpc>
              <a:buFont typeface="Arial"/>
              <a:buChar char="•"/>
            </a:pPr>
            <a:r>
              <a:rPr lang="en-US" sz="2812">
                <a:solidFill>
                  <a:srgbClr val="114374"/>
                </a:solidFill>
                <a:latin typeface="Lato"/>
                <a:ea typeface="Lato"/>
                <a:cs typeface="Lato"/>
                <a:sym typeface="Lato"/>
              </a:rPr>
              <a:t>To avoid repeatedly downloading book covers, </a:t>
            </a:r>
            <a:r>
              <a:rPr lang="en-US" sz="2812" u="sng">
                <a:solidFill>
                  <a:srgbClr val="114374"/>
                </a:solidFill>
                <a:latin typeface="Lato"/>
                <a:ea typeface="Lato"/>
                <a:cs typeface="Lato"/>
                <a:sym typeface="Lato"/>
              </a:rPr>
              <a:t>local caching of book covers</a:t>
            </a:r>
            <a:r>
              <a:rPr lang="en-US" sz="2812">
                <a:solidFill>
                  <a:srgbClr val="114374"/>
                </a:solidFill>
                <a:latin typeface="Lato"/>
                <a:ea typeface="Lato"/>
                <a:cs typeface="Lato"/>
                <a:sym typeface="Lato"/>
              </a:rPr>
              <a:t> was implemented.</a:t>
            </a:r>
          </a:p>
          <a:p>
            <a:pPr algn="l" marL="607220" indent="-303610" lvl="1">
              <a:lnSpc>
                <a:spcPts val="3037"/>
              </a:lnSpc>
              <a:buFont typeface="Arial"/>
              <a:buChar char="•"/>
            </a:pPr>
            <a:r>
              <a:rPr lang="en-US" sz="2812">
                <a:solidFill>
                  <a:srgbClr val="114374"/>
                </a:solidFill>
                <a:latin typeface="Lato"/>
                <a:ea typeface="Lato"/>
                <a:cs typeface="Lato"/>
                <a:sym typeface="Lato"/>
              </a:rPr>
              <a:t>Ratings were displayed using star icons; since half-star emojis are unavailable, </a:t>
            </a:r>
            <a:r>
              <a:rPr lang="en-US" sz="2812" u="sng">
                <a:solidFill>
                  <a:srgbClr val="114374"/>
                </a:solidFill>
                <a:latin typeface="Lato"/>
                <a:ea typeface="Lato"/>
                <a:cs typeface="Lato"/>
                <a:sym typeface="Lato"/>
              </a:rPr>
              <a:t>ratings were rounded</a:t>
            </a:r>
            <a:r>
              <a:rPr lang="en-US" sz="2812">
                <a:solidFill>
                  <a:srgbClr val="114374"/>
                </a:solidFill>
                <a:latin typeface="Lato"/>
                <a:ea typeface="Lato"/>
                <a:cs typeface="Lato"/>
                <a:sym typeface="Lato"/>
              </a:rPr>
              <a:t> to the nearest integer.</a:t>
            </a:r>
          </a:p>
          <a:p>
            <a:pPr algn="l" marL="607220" indent="-303610" lvl="1">
              <a:lnSpc>
                <a:spcPts val="3037"/>
              </a:lnSpc>
              <a:buFont typeface="Arial"/>
              <a:buChar char="•"/>
            </a:pPr>
            <a:r>
              <a:rPr lang="en-US" sz="2812">
                <a:solidFill>
                  <a:srgbClr val="114374"/>
                </a:solidFill>
                <a:latin typeface="Lato"/>
                <a:ea typeface="Lato"/>
                <a:cs typeface="Lato"/>
                <a:sym typeface="Lato"/>
              </a:rPr>
              <a:t>S</a:t>
            </a:r>
            <a:r>
              <a:rPr lang="en-US" sz="2812">
                <a:solidFill>
                  <a:srgbClr val="114374"/>
                </a:solidFill>
                <a:latin typeface="Lato"/>
                <a:ea typeface="Lato"/>
                <a:cs typeface="Lato"/>
                <a:sym typeface="Lato"/>
              </a:rPr>
              <a:t>earch was enhanced to support </a:t>
            </a:r>
            <a:r>
              <a:rPr lang="en-US" sz="2812" u="sng">
                <a:solidFill>
                  <a:srgbClr val="114374"/>
                </a:solidFill>
                <a:latin typeface="Lato"/>
                <a:ea typeface="Lato"/>
                <a:cs typeface="Lato"/>
                <a:sym typeface="Lato"/>
              </a:rPr>
              <a:t>partial matches</a:t>
            </a:r>
            <a:r>
              <a:rPr lang="en-US" sz="2812">
                <a:solidFill>
                  <a:srgbClr val="114374"/>
                </a:solidFill>
                <a:latin typeface="Lato"/>
                <a:ea typeface="Lato"/>
                <a:cs typeface="Lato"/>
                <a:sym typeface="Lato"/>
              </a:rPr>
              <a:t> and to </a:t>
            </a:r>
            <a:r>
              <a:rPr lang="en-US" sz="2812" u="sng">
                <a:solidFill>
                  <a:srgbClr val="114374"/>
                </a:solidFill>
                <a:latin typeface="Lato"/>
                <a:ea typeface="Lato"/>
                <a:cs typeface="Lato"/>
                <a:sym typeface="Lato"/>
              </a:rPr>
              <a:t>ignore diacritics</a:t>
            </a:r>
            <a:r>
              <a:rPr lang="en-US" sz="2812">
                <a:solidFill>
                  <a:srgbClr val="114374"/>
                </a:solidFill>
                <a:latin typeface="Lato"/>
                <a:ea typeface="Lato"/>
                <a:cs typeface="Lato"/>
                <a:sym typeface="Lato"/>
              </a:rPr>
              <a:t> and </a:t>
            </a:r>
            <a:r>
              <a:rPr lang="en-US" sz="2812" u="sng">
                <a:solidFill>
                  <a:srgbClr val="114374"/>
                </a:solidFill>
                <a:latin typeface="Lato"/>
                <a:ea typeface="Lato"/>
                <a:cs typeface="Lato"/>
                <a:sym typeface="Lato"/>
              </a:rPr>
              <a:t>special characters</a:t>
            </a:r>
            <a:r>
              <a:rPr lang="en-US" sz="2812">
                <a:solidFill>
                  <a:srgbClr val="114374"/>
                </a:solidFill>
                <a:latin typeface="Lato"/>
                <a:ea typeface="Lato"/>
                <a:cs typeface="Lato"/>
                <a:sym typeface="Lato"/>
              </a:rPr>
              <a:t> in authors' names.</a:t>
            </a:r>
          </a:p>
          <a:p>
            <a:pPr algn="l" marL="607220" indent="-303610" lvl="1">
              <a:lnSpc>
                <a:spcPts val="3037"/>
              </a:lnSpc>
              <a:buFont typeface="Arial"/>
              <a:buChar char="•"/>
            </a:pPr>
            <a:r>
              <a:rPr lang="en-US" sz="2812" u="sng">
                <a:solidFill>
                  <a:srgbClr val="114374"/>
                </a:solidFill>
                <a:latin typeface="Lato"/>
                <a:ea typeface="Lato"/>
                <a:cs typeface="Lato"/>
                <a:sym typeface="Lato"/>
              </a:rPr>
              <a:t>Quotation marks</a:t>
            </a:r>
            <a:r>
              <a:rPr lang="en-US" sz="2812">
                <a:solidFill>
                  <a:srgbClr val="114374"/>
                </a:solidFill>
                <a:latin typeface="Lato"/>
                <a:ea typeface="Lato"/>
                <a:cs typeface="Lato"/>
                <a:sym typeface="Lato"/>
              </a:rPr>
              <a:t> and special symbols in titles were excluded during </a:t>
            </a:r>
            <a:r>
              <a:rPr lang="en-US" sz="2812" u="sng">
                <a:solidFill>
                  <a:srgbClr val="114374"/>
                </a:solidFill>
                <a:latin typeface="Lato"/>
                <a:ea typeface="Lato"/>
                <a:cs typeface="Lato"/>
                <a:sym typeface="Lato"/>
              </a:rPr>
              <a:t>sorting</a:t>
            </a:r>
            <a:r>
              <a:rPr lang="en-US" sz="2812">
                <a:solidFill>
                  <a:srgbClr val="114374"/>
                </a:solidFill>
                <a:latin typeface="Lato"/>
                <a:ea typeface="Lato"/>
                <a:cs typeface="Lato"/>
                <a:sym typeface="Lato"/>
              </a:rPr>
              <a:t> to maintain </a:t>
            </a:r>
            <a:r>
              <a:rPr lang="en-US" sz="2812" u="sng">
                <a:solidFill>
                  <a:srgbClr val="114374"/>
                </a:solidFill>
                <a:latin typeface="Lato"/>
                <a:ea typeface="Lato"/>
                <a:cs typeface="Lato"/>
                <a:sym typeface="Lato"/>
              </a:rPr>
              <a:t>logical ordering</a:t>
            </a:r>
            <a:r>
              <a:rPr lang="en-US" sz="2812">
                <a:solidFill>
                  <a:srgbClr val="114374"/>
                </a:solidFill>
                <a:latin typeface="Lato"/>
                <a:ea typeface="Lato"/>
                <a:cs typeface="Lato"/>
                <a:sym typeface="Lato"/>
              </a:rPr>
              <a:t>.</a:t>
            </a:r>
          </a:p>
          <a:p>
            <a:pPr algn="l" marL="607220" indent="-303610" lvl="1">
              <a:lnSpc>
                <a:spcPts val="3037"/>
              </a:lnSpc>
              <a:buFont typeface="Arial"/>
              <a:buChar char="•"/>
            </a:pPr>
            <a:r>
              <a:rPr lang="en-US" sz="2812" u="sng">
                <a:solidFill>
                  <a:srgbClr val="114374"/>
                </a:solidFill>
                <a:latin typeface="Lato"/>
                <a:ea typeface="Lato"/>
                <a:cs typeface="Lato"/>
                <a:sym typeface="Lato"/>
              </a:rPr>
              <a:t>Inc</a:t>
            </a:r>
            <a:r>
              <a:rPr lang="en-US" sz="2812" u="sng">
                <a:solidFill>
                  <a:srgbClr val="114374"/>
                </a:solidFill>
                <a:latin typeface="Lato"/>
                <a:ea typeface="Lato"/>
                <a:cs typeface="Lato"/>
                <a:sym typeface="Lato"/>
              </a:rPr>
              <a:t>onsistent publication year</a:t>
            </a:r>
            <a:r>
              <a:rPr lang="en-US" sz="2812">
                <a:solidFill>
                  <a:srgbClr val="114374"/>
                </a:solidFill>
                <a:latin typeface="Lato"/>
                <a:ea typeface="Lato"/>
                <a:cs typeface="Lato"/>
                <a:sym typeface="Lato"/>
              </a:rPr>
              <a:t> formats (in older and region-specific </a:t>
            </a:r>
            <a:r>
              <a:rPr lang="en-US" sz="2812">
                <a:solidFill>
                  <a:srgbClr val="114374"/>
                </a:solidFill>
                <a:latin typeface="Lato"/>
                <a:ea typeface="Lato"/>
                <a:cs typeface="Lato"/>
                <a:sym typeface="Lato"/>
              </a:rPr>
              <a:t>entries) required custom normalization.</a:t>
            </a:r>
          </a:p>
          <a:p>
            <a:pPr algn="l" marL="607220" indent="-303610" lvl="1">
              <a:lnSpc>
                <a:spcPts val="3037"/>
              </a:lnSpc>
              <a:buFont typeface="Arial"/>
              <a:buChar char="•"/>
            </a:pPr>
            <a:r>
              <a:rPr lang="en-US" sz="2812" u="sng">
                <a:solidFill>
                  <a:srgbClr val="114374"/>
                </a:solidFill>
                <a:latin typeface="Lato"/>
                <a:ea typeface="Lato"/>
                <a:cs typeface="Lato"/>
                <a:sym typeface="Lato"/>
              </a:rPr>
              <a:t>Computing embeddings</a:t>
            </a:r>
            <a:r>
              <a:rPr lang="en-US" sz="2812">
                <a:solidFill>
                  <a:srgbClr val="114374"/>
                </a:solidFill>
                <a:latin typeface="Lato"/>
                <a:ea typeface="Lato"/>
                <a:cs typeface="Lato"/>
                <a:sym typeface="Lato"/>
              </a:rPr>
              <a:t> for all books was computationally expensive, requiring optimized processing and caching.</a:t>
            </a:r>
          </a:p>
          <a:p>
            <a:pPr algn="l" marL="607220" indent="-303610" lvl="1">
              <a:lnSpc>
                <a:spcPts val="3037"/>
              </a:lnSpc>
              <a:buFont typeface="Arial"/>
              <a:buChar char="•"/>
            </a:pPr>
            <a:r>
              <a:rPr lang="en-US" sz="2812">
                <a:solidFill>
                  <a:srgbClr val="114374"/>
                </a:solidFill>
                <a:latin typeface="Lato"/>
                <a:ea typeface="Lato"/>
                <a:cs typeface="Lato"/>
                <a:sym typeface="Lato"/>
              </a:rPr>
              <a:t>The application was adapted to run reliably across different OSes and hardware configurations</a:t>
            </a:r>
            <a:r>
              <a:rPr lang="en-US" sz="2812" u="sng">
                <a:solidFill>
                  <a:srgbClr val="114374"/>
                </a:solidFill>
                <a:latin typeface="Lato"/>
                <a:ea typeface="Lato"/>
                <a:cs typeface="Lato"/>
                <a:sym typeface="Lato"/>
              </a:rPr>
              <a:t>(Apple Silicon Chips, Nvidia Cuda and CPU</a:t>
            </a:r>
            <a:r>
              <a:rPr lang="en-US" sz="2812">
                <a:solidFill>
                  <a:srgbClr val="114374"/>
                </a:solidFill>
                <a:latin typeface="Lato"/>
                <a:ea typeface="Lato"/>
                <a:cs typeface="Lato"/>
                <a:sym typeface="Lato"/>
              </a:rPr>
              <a:t>).</a:t>
            </a:r>
          </a:p>
        </p:txBody>
      </p:sp>
      <p:sp>
        <p:nvSpPr>
          <p:cNvPr name="Freeform 19" id="19"/>
          <p:cNvSpPr/>
          <p:nvPr/>
        </p:nvSpPr>
        <p:spPr>
          <a:xfrm flipH="false" flipV="false" rot="0">
            <a:off x="8940149" y="1028700"/>
            <a:ext cx="1400096" cy="1335342"/>
          </a:xfrm>
          <a:custGeom>
            <a:avLst/>
            <a:gdLst/>
            <a:ahLst/>
            <a:cxnLst/>
            <a:rect r="r" b="b" t="t" l="l"/>
            <a:pathLst>
              <a:path h="1335342" w="1400096">
                <a:moveTo>
                  <a:pt x="0" y="0"/>
                </a:moveTo>
                <a:lnTo>
                  <a:pt x="1400096" y="0"/>
                </a:lnTo>
                <a:lnTo>
                  <a:pt x="1400096" y="1335342"/>
                </a:lnTo>
                <a:lnTo>
                  <a:pt x="0" y="1335342"/>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alphaModFix amt="97000"/>
            </a:blip>
            <a:stretch>
              <a:fillRect l="0" t="0" r="0" b="0"/>
            </a:stretch>
          </a:blipFill>
        </p:spPr>
      </p:sp>
      <p:grpSp>
        <p:nvGrpSpPr>
          <p:cNvPr name="Group 3" id="3"/>
          <p:cNvGrpSpPr/>
          <p:nvPr/>
        </p:nvGrpSpPr>
        <p:grpSpPr>
          <a:xfrm rot="0">
            <a:off x="2276476" y="-9524"/>
            <a:ext cx="13735047" cy="942386"/>
            <a:chOff x="0" y="0"/>
            <a:chExt cx="13022859" cy="893521"/>
          </a:xfrm>
        </p:grpSpPr>
        <p:sp>
          <p:nvSpPr>
            <p:cNvPr name="Freeform 4" id="4"/>
            <p:cNvSpPr/>
            <p:nvPr/>
          </p:nvSpPr>
          <p:spPr>
            <a:xfrm flipH="false" flipV="false" rot="0">
              <a:off x="9017" y="9017"/>
              <a:ext cx="13004800" cy="875411"/>
            </a:xfrm>
            <a:custGeom>
              <a:avLst/>
              <a:gdLst/>
              <a:ahLst/>
              <a:cxnLst/>
              <a:rect r="r" b="b" t="t" l="l"/>
              <a:pathLst>
                <a:path h="875411" w="13004800">
                  <a:moveTo>
                    <a:pt x="0" y="0"/>
                  </a:moveTo>
                  <a:lnTo>
                    <a:pt x="13004800" y="0"/>
                  </a:lnTo>
                  <a:lnTo>
                    <a:pt x="13004800" y="875411"/>
                  </a:lnTo>
                  <a:lnTo>
                    <a:pt x="0" y="875411"/>
                  </a:lnTo>
                  <a:close/>
                </a:path>
              </a:pathLst>
            </a:custGeom>
            <a:solidFill>
              <a:srgbClr val="004174"/>
            </a:solidFill>
            <a:ln w="12700">
              <a:solidFill>
                <a:srgbClr val="000000"/>
              </a:solidFill>
            </a:ln>
          </p:spPr>
        </p:sp>
        <p:sp>
          <p:nvSpPr>
            <p:cNvPr name="Freeform 5" id="5"/>
            <p:cNvSpPr/>
            <p:nvPr/>
          </p:nvSpPr>
          <p:spPr>
            <a:xfrm flipH="false" flipV="false" rot="0">
              <a:off x="0" y="0"/>
              <a:ext cx="13022835" cy="893445"/>
            </a:xfrm>
            <a:custGeom>
              <a:avLst/>
              <a:gdLst/>
              <a:ahLst/>
              <a:cxnLst/>
              <a:rect r="r" b="b" t="t" l="l"/>
              <a:pathLst>
                <a:path h="893445" w="13022835">
                  <a:moveTo>
                    <a:pt x="9017" y="0"/>
                  </a:moveTo>
                  <a:lnTo>
                    <a:pt x="13013817" y="0"/>
                  </a:lnTo>
                  <a:cubicBezTo>
                    <a:pt x="13018770" y="0"/>
                    <a:pt x="13022835" y="4064"/>
                    <a:pt x="13022835" y="9017"/>
                  </a:cubicBezTo>
                  <a:lnTo>
                    <a:pt x="13022835" y="884428"/>
                  </a:lnTo>
                  <a:cubicBezTo>
                    <a:pt x="13022835" y="889381"/>
                    <a:pt x="13018770" y="893445"/>
                    <a:pt x="13013817" y="893445"/>
                  </a:cubicBezTo>
                  <a:lnTo>
                    <a:pt x="9017" y="893445"/>
                  </a:lnTo>
                  <a:cubicBezTo>
                    <a:pt x="4064" y="893445"/>
                    <a:pt x="0" y="889381"/>
                    <a:pt x="0" y="884428"/>
                  </a:cubicBezTo>
                  <a:lnTo>
                    <a:pt x="0" y="9017"/>
                  </a:lnTo>
                  <a:cubicBezTo>
                    <a:pt x="0" y="4064"/>
                    <a:pt x="4064" y="0"/>
                    <a:pt x="9017" y="0"/>
                  </a:cubicBezTo>
                  <a:moveTo>
                    <a:pt x="9017" y="18034"/>
                  </a:moveTo>
                  <a:lnTo>
                    <a:pt x="9017" y="9017"/>
                  </a:lnTo>
                  <a:lnTo>
                    <a:pt x="18034" y="9017"/>
                  </a:lnTo>
                  <a:lnTo>
                    <a:pt x="18034" y="884428"/>
                  </a:lnTo>
                  <a:lnTo>
                    <a:pt x="9017" y="884428"/>
                  </a:lnTo>
                  <a:lnTo>
                    <a:pt x="9017" y="875411"/>
                  </a:lnTo>
                  <a:lnTo>
                    <a:pt x="13013817" y="875411"/>
                  </a:lnTo>
                  <a:lnTo>
                    <a:pt x="13013817" y="884428"/>
                  </a:lnTo>
                  <a:lnTo>
                    <a:pt x="13004800" y="884428"/>
                  </a:lnTo>
                  <a:lnTo>
                    <a:pt x="13004800" y="9017"/>
                  </a:lnTo>
                  <a:lnTo>
                    <a:pt x="13013817" y="9017"/>
                  </a:lnTo>
                  <a:lnTo>
                    <a:pt x="13013817" y="18034"/>
                  </a:lnTo>
                  <a:lnTo>
                    <a:pt x="9017" y="18034"/>
                  </a:lnTo>
                  <a:close/>
                </a:path>
              </a:pathLst>
            </a:custGeom>
            <a:solidFill>
              <a:srgbClr val="002D53"/>
            </a:solidFill>
            <a:ln w="12700">
              <a:solidFill>
                <a:srgbClr val="000000"/>
              </a:solidFill>
            </a:ln>
          </p:spPr>
        </p:sp>
      </p:grpSp>
      <p:grpSp>
        <p:nvGrpSpPr>
          <p:cNvPr name="Group 6" id="6"/>
          <p:cNvGrpSpPr/>
          <p:nvPr/>
        </p:nvGrpSpPr>
        <p:grpSpPr>
          <a:xfrm rot="0">
            <a:off x="2574625" y="-3"/>
            <a:ext cx="13106093" cy="923325"/>
            <a:chOff x="0" y="0"/>
            <a:chExt cx="12426518" cy="875449"/>
          </a:xfrm>
        </p:grpSpPr>
        <p:sp>
          <p:nvSpPr>
            <p:cNvPr name="Freeform 7" id="7"/>
            <p:cNvSpPr/>
            <p:nvPr/>
          </p:nvSpPr>
          <p:spPr>
            <a:xfrm flipH="false" flipV="false" rot="0">
              <a:off x="0" y="0"/>
              <a:ext cx="12426569" cy="875411"/>
            </a:xfrm>
            <a:custGeom>
              <a:avLst/>
              <a:gdLst/>
              <a:ahLst/>
              <a:cxnLst/>
              <a:rect r="r" b="b" t="t" l="l"/>
              <a:pathLst>
                <a:path h="875411" w="12426569">
                  <a:moveTo>
                    <a:pt x="0" y="0"/>
                  </a:moveTo>
                  <a:lnTo>
                    <a:pt x="12426569" y="0"/>
                  </a:lnTo>
                  <a:lnTo>
                    <a:pt x="12426569" y="875411"/>
                  </a:lnTo>
                  <a:lnTo>
                    <a:pt x="0" y="875411"/>
                  </a:lnTo>
                  <a:close/>
                </a:path>
              </a:pathLst>
            </a:custGeom>
            <a:solidFill>
              <a:srgbClr val="004174"/>
            </a:solidFill>
            <a:ln w="12700">
              <a:solidFill>
                <a:srgbClr val="000000"/>
              </a:solidFill>
            </a:ln>
          </p:spPr>
        </p:sp>
        <p:sp>
          <p:nvSpPr>
            <p:cNvPr name="TextBox 8" id="8"/>
            <p:cNvSpPr txBox="true"/>
            <p:nvPr/>
          </p:nvSpPr>
          <p:spPr>
            <a:xfrm>
              <a:off x="0" y="0"/>
              <a:ext cx="12426518" cy="875449"/>
            </a:xfrm>
            <a:prstGeom prst="rect">
              <a:avLst/>
            </a:prstGeom>
          </p:spPr>
          <p:txBody>
            <a:bodyPr anchor="t" rtlCol="false" tIns="50800" lIns="50800" bIns="50800" rIns="50800"/>
            <a:lstStyle/>
            <a:p>
              <a:pPr algn="l">
                <a:lnSpc>
                  <a:spcPts val="3240"/>
                </a:lnSpc>
              </a:pPr>
              <a:r>
                <a:rPr lang="en-US" sz="2700">
                  <a:solidFill>
                    <a:srgbClr val="FFFFFF"/>
                  </a:solidFill>
                  <a:latin typeface="Oswald"/>
                  <a:ea typeface="Oswald"/>
                  <a:cs typeface="Oswald"/>
                  <a:sym typeface="Oswald"/>
                </a:rPr>
                <a:t>Facultatea de Matematică și Informatică</a:t>
              </a:r>
            </a:p>
            <a:p>
              <a:pPr algn="l">
                <a:lnSpc>
                  <a:spcPts val="2879"/>
                </a:lnSpc>
              </a:pPr>
              <a:r>
                <a:rPr lang="en-US" sz="2399">
                  <a:solidFill>
                    <a:srgbClr val="FFFFFF"/>
                  </a:solidFill>
                  <a:latin typeface="Oswald"/>
                  <a:ea typeface="Oswald"/>
                  <a:cs typeface="Oswald"/>
                  <a:sym typeface="Oswald"/>
                </a:rPr>
                <a:t>Universitatea Babeș-Bolyai</a:t>
              </a:r>
            </a:p>
          </p:txBody>
        </p:sp>
      </p:grpSp>
      <p:grpSp>
        <p:nvGrpSpPr>
          <p:cNvPr name="Group 9" id="9"/>
          <p:cNvGrpSpPr/>
          <p:nvPr/>
        </p:nvGrpSpPr>
        <p:grpSpPr>
          <a:xfrm rot="0">
            <a:off x="2574639" y="1315276"/>
            <a:ext cx="13106093" cy="1154073"/>
            <a:chOff x="0" y="0"/>
            <a:chExt cx="12426518" cy="1094232"/>
          </a:xfrm>
        </p:grpSpPr>
        <p:sp>
          <p:nvSpPr>
            <p:cNvPr name="Freeform 10" id="10"/>
            <p:cNvSpPr/>
            <p:nvPr/>
          </p:nvSpPr>
          <p:spPr>
            <a:xfrm flipH="false" flipV="false" rot="0">
              <a:off x="0" y="0"/>
              <a:ext cx="12426516" cy="1094234"/>
            </a:xfrm>
            <a:custGeom>
              <a:avLst/>
              <a:gdLst/>
              <a:ahLst/>
              <a:cxnLst/>
              <a:rect r="r" b="b" t="t" l="l"/>
              <a:pathLst>
                <a:path h="1094234" w="12426516">
                  <a:moveTo>
                    <a:pt x="0" y="0"/>
                  </a:moveTo>
                  <a:lnTo>
                    <a:pt x="12426516" y="0"/>
                  </a:lnTo>
                  <a:lnTo>
                    <a:pt x="12426516" y="1094234"/>
                  </a:lnTo>
                  <a:lnTo>
                    <a:pt x="0" y="1094234"/>
                  </a:lnTo>
                  <a:close/>
                </a:path>
              </a:pathLst>
            </a:custGeom>
            <a:solidFill>
              <a:srgbClr val="000000">
                <a:alpha val="0"/>
              </a:srgbClr>
            </a:solidFill>
            <a:ln w="12700">
              <a:solidFill>
                <a:srgbClr val="000000"/>
              </a:solidFill>
            </a:ln>
          </p:spPr>
        </p:sp>
        <p:sp>
          <p:nvSpPr>
            <p:cNvPr name="TextBox 11" id="11"/>
            <p:cNvSpPr txBox="true"/>
            <p:nvPr/>
          </p:nvSpPr>
          <p:spPr>
            <a:xfrm>
              <a:off x="0" y="0"/>
              <a:ext cx="12426518" cy="1094232"/>
            </a:xfrm>
            <a:prstGeom prst="rect">
              <a:avLst/>
            </a:prstGeom>
          </p:spPr>
          <p:txBody>
            <a:bodyPr anchor="ctr" rtlCol="false" tIns="0" lIns="0" bIns="0" rIns="0"/>
            <a:lstStyle/>
            <a:p>
              <a:pPr algn="l">
                <a:lnSpc>
                  <a:spcPts val="6480"/>
                </a:lnSpc>
              </a:pPr>
              <a:r>
                <a:rPr lang="en-US" sz="5400">
                  <a:solidFill>
                    <a:srgbClr val="004174"/>
                  </a:solidFill>
                  <a:latin typeface="Oswald"/>
                  <a:ea typeface="Oswald"/>
                  <a:cs typeface="Oswald"/>
                  <a:sym typeface="Oswald"/>
                </a:rPr>
                <a:t>Resources used</a:t>
              </a:r>
            </a:p>
          </p:txBody>
        </p:sp>
      </p:grpSp>
      <p:sp>
        <p:nvSpPr>
          <p:cNvPr name="TextBox 12" id="12"/>
          <p:cNvSpPr txBox="true"/>
          <p:nvPr/>
        </p:nvSpPr>
        <p:spPr>
          <a:xfrm rot="0">
            <a:off x="2861823" y="2496770"/>
            <a:ext cx="12531698" cy="7045226"/>
          </a:xfrm>
          <a:prstGeom prst="rect">
            <a:avLst/>
          </a:prstGeom>
        </p:spPr>
        <p:txBody>
          <a:bodyPr anchor="t" rtlCol="false" tIns="0" lIns="0" bIns="0" rIns="0">
            <a:spAutoFit/>
          </a:bodyPr>
          <a:lstStyle/>
          <a:p>
            <a:pPr algn="l" marL="455419" indent="-227709" lvl="1">
              <a:lnSpc>
                <a:spcPts val="2278"/>
              </a:lnSpc>
              <a:buFont typeface="Arial"/>
              <a:buChar char="•"/>
            </a:pPr>
            <a:r>
              <a:rPr lang="en-US" sz="2109">
                <a:solidFill>
                  <a:srgbClr val="114374"/>
                </a:solidFill>
                <a:latin typeface="Lato"/>
                <a:ea typeface="Lato"/>
                <a:cs typeface="Lato"/>
                <a:sym typeface="Lato"/>
              </a:rPr>
              <a:t>Best Books Ever (BBE) dataset, published under the CC BY-NC 4.0 license. Lorena Casanova Lozano, &amp; Sergio Costa Planells. (2020). Best Books Ever Dataset (Version 1.0.0) [Data set]. Zenodo. </a:t>
            </a:r>
            <a:r>
              <a:rPr lang="en-US" sz="2109" u="sng">
                <a:solidFill>
                  <a:srgbClr val="114374"/>
                </a:solidFill>
                <a:latin typeface="Lato"/>
                <a:ea typeface="Lato"/>
                <a:cs typeface="Lato"/>
                <a:sym typeface="Lato"/>
                <a:hlinkClick r:id="rId3" tooltip="http://doi.org/10.5281/zenodo.4265096"/>
              </a:rPr>
              <a:t>http://doi.org/10.5281/zenodo.4265096</a:t>
            </a:r>
          </a:p>
          <a:p>
            <a:pPr algn="l">
              <a:lnSpc>
                <a:spcPts val="2278"/>
              </a:lnSpc>
            </a:pPr>
          </a:p>
          <a:p>
            <a:pPr algn="l" marL="455419" indent="-227709" lvl="1">
              <a:lnSpc>
                <a:spcPts val="2278"/>
              </a:lnSpc>
              <a:buFont typeface="Arial"/>
              <a:buChar char="•"/>
            </a:pPr>
            <a:r>
              <a:rPr lang="en-US" sz="2109">
                <a:solidFill>
                  <a:srgbClr val="114374"/>
                </a:solidFill>
                <a:latin typeface="Lato"/>
                <a:ea typeface="Lato"/>
                <a:cs typeface="Lato"/>
                <a:sym typeface="Lato"/>
              </a:rPr>
              <a:t>Streamlit. (2024). Streamlit Documentation. https://docs.streamlit.io/</a:t>
            </a:r>
          </a:p>
          <a:p>
            <a:pPr algn="l" marL="455419" indent="-227709" lvl="1">
              <a:lnSpc>
                <a:spcPts val="2278"/>
              </a:lnSpc>
              <a:buFont typeface="Arial"/>
              <a:buChar char="•"/>
            </a:pPr>
            <a:r>
              <a:rPr lang="en-US" sz="2109">
                <a:solidFill>
                  <a:srgbClr val="114374"/>
                </a:solidFill>
                <a:latin typeface="Lato"/>
                <a:ea typeface="Lato"/>
                <a:cs typeface="Lato"/>
                <a:sym typeface="Lato"/>
              </a:rPr>
              <a:t>Pandas Development Team. (2024). pandas: Python Data Analysis Library. https://pandas.pydata.org/</a:t>
            </a:r>
          </a:p>
          <a:p>
            <a:pPr algn="l" marL="455419" indent="-227709" lvl="1">
              <a:lnSpc>
                <a:spcPts val="2278"/>
              </a:lnSpc>
              <a:buFont typeface="Arial"/>
              <a:buChar char="•"/>
            </a:pPr>
            <a:r>
              <a:rPr lang="en-US" sz="2109">
                <a:solidFill>
                  <a:srgbClr val="114374"/>
                </a:solidFill>
                <a:latin typeface="Lato"/>
                <a:ea typeface="Lato"/>
                <a:cs typeface="Lato"/>
                <a:sym typeface="Lato"/>
              </a:rPr>
              <a:t>Hunter, J. D. (2007). Matplotlib: A 2D Graphics Environment. https://matplotlib.org/</a:t>
            </a:r>
          </a:p>
          <a:p>
            <a:pPr algn="l" marL="455419" indent="-227709" lvl="1">
              <a:lnSpc>
                <a:spcPts val="2278"/>
              </a:lnSpc>
              <a:buFont typeface="Arial"/>
              <a:buChar char="•"/>
            </a:pPr>
            <a:r>
              <a:rPr lang="en-US" sz="2109">
                <a:solidFill>
                  <a:srgbClr val="114374"/>
                </a:solidFill>
                <a:latin typeface="Lato"/>
                <a:ea typeface="Lato"/>
                <a:cs typeface="Lato"/>
                <a:sym typeface="Lato"/>
              </a:rPr>
              <a:t>PyTorch Team. (2024). PyTorch Documentation. https://pytorch.org/docs/</a:t>
            </a:r>
          </a:p>
          <a:p>
            <a:pPr algn="l">
              <a:lnSpc>
                <a:spcPts val="2278"/>
              </a:lnSpc>
            </a:pPr>
          </a:p>
          <a:p>
            <a:pPr algn="l">
              <a:lnSpc>
                <a:spcPts val="2278"/>
              </a:lnSpc>
            </a:pPr>
            <a:r>
              <a:rPr lang="en-US" sz="2109">
                <a:solidFill>
                  <a:srgbClr val="114374"/>
                </a:solidFill>
                <a:latin typeface="Lato"/>
                <a:ea typeface="Lato"/>
                <a:cs typeface="Lato"/>
                <a:sym typeface="Lato"/>
              </a:rPr>
              <a:t>Machine Learning &amp; Embeddings:</a:t>
            </a:r>
          </a:p>
          <a:p>
            <a:pPr algn="l" marL="455419" indent="-227709" lvl="1">
              <a:lnSpc>
                <a:spcPts val="2278"/>
              </a:lnSpc>
              <a:buFont typeface="Arial"/>
              <a:buChar char="•"/>
            </a:pPr>
            <a:r>
              <a:rPr lang="en-US" sz="2109">
                <a:solidFill>
                  <a:srgbClr val="114374"/>
                </a:solidFill>
                <a:latin typeface="Lato"/>
                <a:ea typeface="Lato"/>
                <a:cs typeface="Lato"/>
                <a:sym typeface="Lato"/>
              </a:rPr>
              <a:t>Reimers, N., &amp; Gurevych, I. (2019). Sentence-BERT: Sentence Embeddings using Siamese BERT-Networks. https://www.sbert.net/</a:t>
            </a:r>
          </a:p>
          <a:p>
            <a:pPr algn="l" marL="455419" indent="-227709" lvl="1">
              <a:lnSpc>
                <a:spcPts val="2278"/>
              </a:lnSpc>
              <a:buFont typeface="Arial"/>
              <a:buChar char="•"/>
            </a:pPr>
            <a:r>
              <a:rPr lang="en-US" sz="2109">
                <a:solidFill>
                  <a:srgbClr val="114374"/>
                </a:solidFill>
                <a:latin typeface="Lato"/>
                <a:ea typeface="Lato"/>
                <a:cs typeface="Lato"/>
                <a:sym typeface="Lato"/>
              </a:rPr>
              <a:t>HuggingFace. (2024). all-MiniLM-L6-v2 Model. https://huggingface.co/sentence-transformers/all-MiniLM-L6-v2</a:t>
            </a:r>
          </a:p>
          <a:p>
            <a:pPr algn="l" marL="455419" indent="-227709" lvl="1">
              <a:lnSpc>
                <a:spcPts val="2278"/>
              </a:lnSpc>
              <a:buFont typeface="Arial"/>
              <a:buChar char="•"/>
            </a:pPr>
            <a:r>
              <a:rPr lang="en-US" sz="2109">
                <a:solidFill>
                  <a:srgbClr val="114374"/>
                </a:solidFill>
                <a:latin typeface="Lato"/>
                <a:ea typeface="Lato"/>
                <a:cs typeface="Lato"/>
                <a:sym typeface="Lato"/>
              </a:rPr>
              <a:t>BAAI. (2024). BGE Embedding Models. https://huggingface.co/BAAI/bge-small-en-v1.5</a:t>
            </a:r>
          </a:p>
          <a:p>
            <a:pPr algn="l" marL="455419" indent="-227709" lvl="1">
              <a:lnSpc>
                <a:spcPts val="2278"/>
              </a:lnSpc>
              <a:buFont typeface="Arial"/>
              <a:buChar char="•"/>
            </a:pPr>
            <a:r>
              <a:rPr lang="en-US" sz="2109">
                <a:solidFill>
                  <a:srgbClr val="114374"/>
                </a:solidFill>
                <a:latin typeface="Lato"/>
                <a:ea typeface="Lato"/>
                <a:cs typeface="Lato"/>
                <a:sym typeface="Lato"/>
              </a:rPr>
              <a:t>Alibaba. (2024). GTE-Qwen2-1.5B-instruct Embedding Model. https://huggingface.co/Alibaba-NLP/gte-Qwen2-1.5B-instruct</a:t>
            </a:r>
          </a:p>
          <a:p>
            <a:pPr algn="l" marL="455419" indent="-227709" lvl="1">
              <a:lnSpc>
                <a:spcPts val="2278"/>
              </a:lnSpc>
              <a:buFont typeface="Arial"/>
              <a:buChar char="•"/>
            </a:pPr>
            <a:r>
              <a:rPr lang="en-US" sz="2109">
                <a:solidFill>
                  <a:srgbClr val="114374"/>
                </a:solidFill>
                <a:latin typeface="Lato"/>
                <a:ea typeface="Lato"/>
                <a:cs typeface="Lato"/>
                <a:sym typeface="Lato"/>
              </a:rPr>
              <a:t>Johnson, J., Douze, M., &amp; Jégou, H. (2019). FAISS: A Library for Efficient Similarity Search. https://github.com/facebookresearch/faiss</a:t>
            </a:r>
          </a:p>
          <a:p>
            <a:pPr algn="l" marL="455419" indent="-227709" lvl="1">
              <a:lnSpc>
                <a:spcPts val="2278"/>
              </a:lnSpc>
              <a:buFont typeface="Arial"/>
              <a:buChar char="•"/>
            </a:pPr>
            <a:r>
              <a:rPr lang="en-US" sz="2109">
                <a:solidFill>
                  <a:srgbClr val="114374"/>
                </a:solidFill>
                <a:latin typeface="Lato"/>
                <a:ea typeface="Lato"/>
                <a:cs typeface="Lato"/>
                <a:sym typeface="Lato"/>
              </a:rPr>
              <a:t>LangChain. (2024). LangChain Documentation. https://python.langchain.com/</a:t>
            </a:r>
          </a:p>
          <a:p>
            <a:pPr algn="l" marL="455419" indent="-227709" lvl="1">
              <a:lnSpc>
                <a:spcPts val="2278"/>
              </a:lnSpc>
              <a:buFont typeface="Arial"/>
              <a:buChar char="•"/>
            </a:pPr>
            <a:r>
              <a:rPr lang="en-US" sz="2109">
                <a:solidFill>
                  <a:srgbClr val="114374"/>
                </a:solidFill>
                <a:latin typeface="Lato"/>
                <a:ea typeface="Lato"/>
                <a:cs typeface="Lato"/>
                <a:sym typeface="Lato"/>
              </a:rPr>
              <a:t>Google. (2024). Gemini API Documentation. https://ai.google.dev/docs</a:t>
            </a:r>
          </a:p>
          <a:p>
            <a:pPr algn="l" marL="455419" indent="-227709" lvl="1">
              <a:lnSpc>
                <a:spcPts val="2278"/>
              </a:lnSpc>
              <a:buFont typeface="Arial"/>
              <a:buChar char="•"/>
            </a:pPr>
            <a:r>
              <a:rPr lang="en-US" sz="2109">
                <a:solidFill>
                  <a:srgbClr val="114374"/>
                </a:solidFill>
                <a:latin typeface="Lato"/>
                <a:ea typeface="Lato"/>
                <a:cs typeface="Lato"/>
                <a:sym typeface="Lato"/>
              </a:rPr>
              <a:t>OpenAI. (2024). OpenAI API Documentation. https://platform.openai.com/docs</a:t>
            </a:r>
          </a:p>
          <a:p>
            <a:pPr algn="l" marL="455419" indent="-227709" lvl="1">
              <a:lnSpc>
                <a:spcPts val="2278"/>
              </a:lnSpc>
              <a:buFont typeface="Arial"/>
              <a:buChar char="•"/>
            </a:pPr>
            <a:r>
              <a:rPr lang="en-US" sz="2109">
                <a:solidFill>
                  <a:srgbClr val="114374"/>
                </a:solidFill>
                <a:latin typeface="Lato"/>
                <a:ea typeface="Lato"/>
                <a:cs typeface="Lato"/>
                <a:sym typeface="Lato"/>
              </a:rPr>
              <a:t>OpenAI. (2024). OpenAI Embeddings Guide. https://platform.openai.com/docs/guides/embeddings</a:t>
            </a:r>
          </a:p>
          <a:p>
            <a:pPr algn="l" marL="271465" indent="-135733" lvl="1">
              <a:lnSpc>
                <a:spcPts val="2278"/>
              </a:lnSpc>
            </a:pPr>
          </a:p>
          <a:p>
            <a:pPr algn="l" marL="271465" indent="-135733" lvl="1">
              <a:lnSpc>
                <a:spcPts val="2278"/>
              </a:lnSpc>
            </a:pPr>
          </a:p>
        </p:txBody>
      </p:sp>
      <p:grpSp>
        <p:nvGrpSpPr>
          <p:cNvPr name="Group 13" id="13"/>
          <p:cNvGrpSpPr/>
          <p:nvPr/>
        </p:nvGrpSpPr>
        <p:grpSpPr>
          <a:xfrm rot="0">
            <a:off x="12594619" y="9541996"/>
            <a:ext cx="3086100" cy="547689"/>
            <a:chOff x="0" y="0"/>
            <a:chExt cx="2926080" cy="519290"/>
          </a:xfrm>
        </p:grpSpPr>
        <p:sp>
          <p:nvSpPr>
            <p:cNvPr name="Freeform 14" id="14"/>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a:ln w="12700">
              <a:solidFill>
                <a:srgbClr val="000000"/>
              </a:solidFill>
            </a:ln>
          </p:spPr>
        </p:sp>
        <p:sp>
          <p:nvSpPr>
            <p:cNvPr name="TextBox 15" id="15"/>
            <p:cNvSpPr txBox="true"/>
            <p:nvPr/>
          </p:nvSpPr>
          <p:spPr>
            <a:xfrm>
              <a:off x="0" y="-9525"/>
              <a:ext cx="2926080" cy="528815"/>
            </a:xfrm>
            <a:prstGeom prst="rect">
              <a:avLst/>
            </a:prstGeom>
          </p:spPr>
          <p:txBody>
            <a:bodyPr anchor="ctr" rtlCol="false" tIns="0" lIns="0" bIns="0" rIns="0"/>
            <a:lstStyle/>
            <a:p>
              <a:pPr algn="r">
                <a:lnSpc>
                  <a:spcPts val="1620"/>
                </a:lnSpc>
              </a:pPr>
              <a:r>
                <a:rPr lang="en-US" sz="1350">
                  <a:solidFill>
                    <a:srgbClr val="114374"/>
                  </a:solidFill>
                  <a:latin typeface="Lato"/>
                  <a:ea typeface="Lato"/>
                  <a:cs typeface="Lato"/>
                  <a:sym typeface="Lato"/>
                </a:rPr>
                <a:t>12</a:t>
              </a:r>
            </a:p>
          </p:txBody>
        </p:sp>
      </p:grpSp>
      <p:grpSp>
        <p:nvGrpSpPr>
          <p:cNvPr name="Group 16" id="16"/>
          <p:cNvGrpSpPr/>
          <p:nvPr/>
        </p:nvGrpSpPr>
        <p:grpSpPr>
          <a:xfrm rot="0">
            <a:off x="2574639" y="9534522"/>
            <a:ext cx="3086100" cy="547688"/>
            <a:chOff x="0" y="0"/>
            <a:chExt cx="2926080" cy="519289"/>
          </a:xfrm>
        </p:grpSpPr>
        <p:sp>
          <p:nvSpPr>
            <p:cNvPr name="Freeform 17" id="17"/>
            <p:cNvSpPr/>
            <p:nvPr/>
          </p:nvSpPr>
          <p:spPr>
            <a:xfrm flipH="false" flipV="false" rot="0">
              <a:off x="0" y="0"/>
              <a:ext cx="2926080" cy="519287"/>
            </a:xfrm>
            <a:custGeom>
              <a:avLst/>
              <a:gdLst/>
              <a:ahLst/>
              <a:cxnLst/>
              <a:rect r="r" b="b" t="t" l="l"/>
              <a:pathLst>
                <a:path h="519287" w="2926080">
                  <a:moveTo>
                    <a:pt x="0" y="0"/>
                  </a:moveTo>
                  <a:lnTo>
                    <a:pt x="2926080" y="0"/>
                  </a:lnTo>
                  <a:lnTo>
                    <a:pt x="2926080" y="519287"/>
                  </a:lnTo>
                  <a:lnTo>
                    <a:pt x="0" y="519287"/>
                  </a:lnTo>
                  <a:close/>
                </a:path>
              </a:pathLst>
            </a:custGeom>
            <a:solidFill>
              <a:srgbClr val="000000">
                <a:alpha val="0"/>
              </a:srgbClr>
            </a:solidFill>
            <a:ln w="12700">
              <a:solidFill>
                <a:srgbClr val="000000"/>
              </a:solidFill>
            </a:ln>
          </p:spPr>
        </p:sp>
        <p:sp>
          <p:nvSpPr>
            <p:cNvPr name="TextBox 18" id="18"/>
            <p:cNvSpPr txBox="true"/>
            <p:nvPr/>
          </p:nvSpPr>
          <p:spPr>
            <a:xfrm>
              <a:off x="0" y="-9525"/>
              <a:ext cx="2926080" cy="528814"/>
            </a:xfrm>
            <a:prstGeom prst="rect">
              <a:avLst/>
            </a:prstGeom>
          </p:spPr>
          <p:txBody>
            <a:bodyPr anchor="ctr" rtlCol="false" tIns="0" lIns="0" bIns="0" rIns="0"/>
            <a:lstStyle/>
            <a:p>
              <a:pPr algn="l">
                <a:lnSpc>
                  <a:spcPts val="1620"/>
                </a:lnSpc>
              </a:pPr>
              <a:r>
                <a:rPr lang="en-US" sz="1350">
                  <a:solidFill>
                    <a:srgbClr val="114374"/>
                  </a:solidFill>
                  <a:latin typeface="Lato"/>
                  <a:ea typeface="Lato"/>
                  <a:cs typeface="Lato"/>
                  <a:sym typeface="Lato"/>
                </a:rPr>
                <a:t>1/26/2026</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alphaModFix amt="97000"/>
            </a:blip>
            <a:stretch>
              <a:fillRect l="0" t="0" r="0" b="0"/>
            </a:stretch>
          </a:blipFill>
        </p:spPr>
      </p:sp>
      <p:grpSp>
        <p:nvGrpSpPr>
          <p:cNvPr name="Group 3" id="3"/>
          <p:cNvGrpSpPr/>
          <p:nvPr/>
        </p:nvGrpSpPr>
        <p:grpSpPr>
          <a:xfrm rot="0">
            <a:off x="2276476" y="-9524"/>
            <a:ext cx="13735047" cy="942386"/>
            <a:chOff x="0" y="0"/>
            <a:chExt cx="13022859" cy="893521"/>
          </a:xfrm>
        </p:grpSpPr>
        <p:sp>
          <p:nvSpPr>
            <p:cNvPr name="Freeform 4" id="4"/>
            <p:cNvSpPr/>
            <p:nvPr/>
          </p:nvSpPr>
          <p:spPr>
            <a:xfrm flipH="false" flipV="false" rot="0">
              <a:off x="9017" y="9017"/>
              <a:ext cx="13004800" cy="875411"/>
            </a:xfrm>
            <a:custGeom>
              <a:avLst/>
              <a:gdLst/>
              <a:ahLst/>
              <a:cxnLst/>
              <a:rect r="r" b="b" t="t" l="l"/>
              <a:pathLst>
                <a:path h="875411" w="13004800">
                  <a:moveTo>
                    <a:pt x="0" y="0"/>
                  </a:moveTo>
                  <a:lnTo>
                    <a:pt x="13004800" y="0"/>
                  </a:lnTo>
                  <a:lnTo>
                    <a:pt x="13004800" y="875411"/>
                  </a:lnTo>
                  <a:lnTo>
                    <a:pt x="0" y="875411"/>
                  </a:lnTo>
                  <a:close/>
                </a:path>
              </a:pathLst>
            </a:custGeom>
            <a:solidFill>
              <a:srgbClr val="004174"/>
            </a:solidFill>
            <a:ln w="12700">
              <a:solidFill>
                <a:srgbClr val="000000"/>
              </a:solidFill>
            </a:ln>
          </p:spPr>
        </p:sp>
        <p:sp>
          <p:nvSpPr>
            <p:cNvPr name="Freeform 5" id="5"/>
            <p:cNvSpPr/>
            <p:nvPr/>
          </p:nvSpPr>
          <p:spPr>
            <a:xfrm flipH="false" flipV="false" rot="0">
              <a:off x="0" y="0"/>
              <a:ext cx="13022835" cy="893445"/>
            </a:xfrm>
            <a:custGeom>
              <a:avLst/>
              <a:gdLst/>
              <a:ahLst/>
              <a:cxnLst/>
              <a:rect r="r" b="b" t="t" l="l"/>
              <a:pathLst>
                <a:path h="893445" w="13022835">
                  <a:moveTo>
                    <a:pt x="9017" y="0"/>
                  </a:moveTo>
                  <a:lnTo>
                    <a:pt x="13013817" y="0"/>
                  </a:lnTo>
                  <a:cubicBezTo>
                    <a:pt x="13018770" y="0"/>
                    <a:pt x="13022835" y="4064"/>
                    <a:pt x="13022835" y="9017"/>
                  </a:cubicBezTo>
                  <a:lnTo>
                    <a:pt x="13022835" y="884428"/>
                  </a:lnTo>
                  <a:cubicBezTo>
                    <a:pt x="13022835" y="889381"/>
                    <a:pt x="13018770" y="893445"/>
                    <a:pt x="13013817" y="893445"/>
                  </a:cubicBezTo>
                  <a:lnTo>
                    <a:pt x="9017" y="893445"/>
                  </a:lnTo>
                  <a:cubicBezTo>
                    <a:pt x="4064" y="893445"/>
                    <a:pt x="0" y="889381"/>
                    <a:pt x="0" y="884428"/>
                  </a:cubicBezTo>
                  <a:lnTo>
                    <a:pt x="0" y="9017"/>
                  </a:lnTo>
                  <a:cubicBezTo>
                    <a:pt x="0" y="4064"/>
                    <a:pt x="4064" y="0"/>
                    <a:pt x="9017" y="0"/>
                  </a:cubicBezTo>
                  <a:moveTo>
                    <a:pt x="9017" y="18034"/>
                  </a:moveTo>
                  <a:lnTo>
                    <a:pt x="9017" y="9017"/>
                  </a:lnTo>
                  <a:lnTo>
                    <a:pt x="18034" y="9017"/>
                  </a:lnTo>
                  <a:lnTo>
                    <a:pt x="18034" y="884428"/>
                  </a:lnTo>
                  <a:lnTo>
                    <a:pt x="9017" y="884428"/>
                  </a:lnTo>
                  <a:lnTo>
                    <a:pt x="9017" y="875411"/>
                  </a:lnTo>
                  <a:lnTo>
                    <a:pt x="13013817" y="875411"/>
                  </a:lnTo>
                  <a:lnTo>
                    <a:pt x="13013817" y="884428"/>
                  </a:lnTo>
                  <a:lnTo>
                    <a:pt x="13004800" y="884428"/>
                  </a:lnTo>
                  <a:lnTo>
                    <a:pt x="13004800" y="9017"/>
                  </a:lnTo>
                  <a:lnTo>
                    <a:pt x="13013817" y="9017"/>
                  </a:lnTo>
                  <a:lnTo>
                    <a:pt x="13013817" y="18034"/>
                  </a:lnTo>
                  <a:lnTo>
                    <a:pt x="9017" y="18034"/>
                  </a:lnTo>
                  <a:close/>
                </a:path>
              </a:pathLst>
            </a:custGeom>
            <a:solidFill>
              <a:srgbClr val="002D53"/>
            </a:solidFill>
            <a:ln w="12700">
              <a:solidFill>
                <a:srgbClr val="000000"/>
              </a:solidFill>
            </a:ln>
          </p:spPr>
        </p:sp>
      </p:grpSp>
      <p:grpSp>
        <p:nvGrpSpPr>
          <p:cNvPr name="Group 6" id="6"/>
          <p:cNvGrpSpPr/>
          <p:nvPr/>
        </p:nvGrpSpPr>
        <p:grpSpPr>
          <a:xfrm rot="0">
            <a:off x="2574625" y="-3"/>
            <a:ext cx="13106093" cy="923325"/>
            <a:chOff x="0" y="0"/>
            <a:chExt cx="12426518" cy="875449"/>
          </a:xfrm>
        </p:grpSpPr>
        <p:sp>
          <p:nvSpPr>
            <p:cNvPr name="Freeform 7" id="7"/>
            <p:cNvSpPr/>
            <p:nvPr/>
          </p:nvSpPr>
          <p:spPr>
            <a:xfrm flipH="false" flipV="false" rot="0">
              <a:off x="0" y="0"/>
              <a:ext cx="12426569" cy="875411"/>
            </a:xfrm>
            <a:custGeom>
              <a:avLst/>
              <a:gdLst/>
              <a:ahLst/>
              <a:cxnLst/>
              <a:rect r="r" b="b" t="t" l="l"/>
              <a:pathLst>
                <a:path h="875411" w="12426569">
                  <a:moveTo>
                    <a:pt x="0" y="0"/>
                  </a:moveTo>
                  <a:lnTo>
                    <a:pt x="12426569" y="0"/>
                  </a:lnTo>
                  <a:lnTo>
                    <a:pt x="12426569" y="875411"/>
                  </a:lnTo>
                  <a:lnTo>
                    <a:pt x="0" y="875411"/>
                  </a:lnTo>
                  <a:close/>
                </a:path>
              </a:pathLst>
            </a:custGeom>
            <a:solidFill>
              <a:srgbClr val="004174"/>
            </a:solidFill>
            <a:ln w="12700">
              <a:solidFill>
                <a:srgbClr val="000000"/>
              </a:solidFill>
            </a:ln>
          </p:spPr>
        </p:sp>
        <p:sp>
          <p:nvSpPr>
            <p:cNvPr name="TextBox 8" id="8"/>
            <p:cNvSpPr txBox="true"/>
            <p:nvPr/>
          </p:nvSpPr>
          <p:spPr>
            <a:xfrm>
              <a:off x="0" y="0"/>
              <a:ext cx="12426518" cy="875449"/>
            </a:xfrm>
            <a:prstGeom prst="rect">
              <a:avLst/>
            </a:prstGeom>
          </p:spPr>
          <p:txBody>
            <a:bodyPr anchor="t" rtlCol="false" tIns="50800" lIns="50800" bIns="50800" rIns="50800"/>
            <a:lstStyle/>
            <a:p>
              <a:pPr algn="l">
                <a:lnSpc>
                  <a:spcPts val="3240"/>
                </a:lnSpc>
              </a:pPr>
              <a:r>
                <a:rPr lang="en-US" sz="2700">
                  <a:solidFill>
                    <a:srgbClr val="FFFFFF"/>
                  </a:solidFill>
                  <a:latin typeface="Oswald"/>
                  <a:ea typeface="Oswald"/>
                  <a:cs typeface="Oswald"/>
                  <a:sym typeface="Oswald"/>
                </a:rPr>
                <a:t>Facultatea de Matematică și Informatică</a:t>
              </a:r>
            </a:p>
            <a:p>
              <a:pPr algn="l">
                <a:lnSpc>
                  <a:spcPts val="2879"/>
                </a:lnSpc>
              </a:pPr>
              <a:r>
                <a:rPr lang="en-US" sz="2399">
                  <a:solidFill>
                    <a:srgbClr val="FFFFFF"/>
                  </a:solidFill>
                  <a:latin typeface="Oswald"/>
                  <a:ea typeface="Oswald"/>
                  <a:cs typeface="Oswald"/>
                  <a:sym typeface="Oswald"/>
                </a:rPr>
                <a:t>Universitatea Babeș-Bolyai</a:t>
              </a:r>
            </a:p>
          </p:txBody>
        </p:sp>
      </p:grpSp>
      <p:grpSp>
        <p:nvGrpSpPr>
          <p:cNvPr name="Group 9" id="9"/>
          <p:cNvGrpSpPr/>
          <p:nvPr/>
        </p:nvGrpSpPr>
        <p:grpSpPr>
          <a:xfrm rot="0">
            <a:off x="2574639" y="1315276"/>
            <a:ext cx="13106093" cy="1154073"/>
            <a:chOff x="0" y="0"/>
            <a:chExt cx="12426518" cy="1094232"/>
          </a:xfrm>
        </p:grpSpPr>
        <p:sp>
          <p:nvSpPr>
            <p:cNvPr name="Freeform 10" id="10"/>
            <p:cNvSpPr/>
            <p:nvPr/>
          </p:nvSpPr>
          <p:spPr>
            <a:xfrm flipH="false" flipV="false" rot="0">
              <a:off x="0" y="0"/>
              <a:ext cx="12426516" cy="1094234"/>
            </a:xfrm>
            <a:custGeom>
              <a:avLst/>
              <a:gdLst/>
              <a:ahLst/>
              <a:cxnLst/>
              <a:rect r="r" b="b" t="t" l="l"/>
              <a:pathLst>
                <a:path h="1094234" w="12426516">
                  <a:moveTo>
                    <a:pt x="0" y="0"/>
                  </a:moveTo>
                  <a:lnTo>
                    <a:pt x="12426516" y="0"/>
                  </a:lnTo>
                  <a:lnTo>
                    <a:pt x="12426516" y="1094234"/>
                  </a:lnTo>
                  <a:lnTo>
                    <a:pt x="0" y="1094234"/>
                  </a:lnTo>
                  <a:close/>
                </a:path>
              </a:pathLst>
            </a:custGeom>
            <a:solidFill>
              <a:srgbClr val="000000">
                <a:alpha val="0"/>
              </a:srgbClr>
            </a:solidFill>
            <a:ln w="12700">
              <a:solidFill>
                <a:srgbClr val="000000"/>
              </a:solidFill>
            </a:ln>
          </p:spPr>
        </p:sp>
        <p:sp>
          <p:nvSpPr>
            <p:cNvPr name="TextBox 11" id="11"/>
            <p:cNvSpPr txBox="true"/>
            <p:nvPr/>
          </p:nvSpPr>
          <p:spPr>
            <a:xfrm>
              <a:off x="0" y="0"/>
              <a:ext cx="12426518" cy="1094232"/>
            </a:xfrm>
            <a:prstGeom prst="rect">
              <a:avLst/>
            </a:prstGeom>
          </p:spPr>
          <p:txBody>
            <a:bodyPr anchor="ctr" rtlCol="false" tIns="0" lIns="0" bIns="0" rIns="0"/>
            <a:lstStyle/>
            <a:p>
              <a:pPr algn="l">
                <a:lnSpc>
                  <a:spcPts val="6480"/>
                </a:lnSpc>
              </a:pPr>
              <a:r>
                <a:rPr lang="en-US" sz="5400">
                  <a:solidFill>
                    <a:srgbClr val="004174"/>
                  </a:solidFill>
                  <a:latin typeface="Oswald"/>
                  <a:ea typeface="Oswald"/>
                  <a:cs typeface="Oswald"/>
                  <a:sym typeface="Oswald"/>
                </a:rPr>
                <a:t>Future development plan</a:t>
              </a:r>
            </a:p>
          </p:txBody>
        </p:sp>
      </p:grpSp>
      <p:grpSp>
        <p:nvGrpSpPr>
          <p:cNvPr name="Group 12" id="12"/>
          <p:cNvGrpSpPr/>
          <p:nvPr/>
        </p:nvGrpSpPr>
        <p:grpSpPr>
          <a:xfrm rot="0">
            <a:off x="12594619" y="9541996"/>
            <a:ext cx="3086100" cy="547689"/>
            <a:chOff x="0" y="0"/>
            <a:chExt cx="2926080" cy="519290"/>
          </a:xfrm>
        </p:grpSpPr>
        <p:sp>
          <p:nvSpPr>
            <p:cNvPr name="Freeform 13" id="13"/>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a:ln w="12700">
              <a:solidFill>
                <a:srgbClr val="000000"/>
              </a:solidFill>
            </a:ln>
          </p:spPr>
        </p:sp>
        <p:sp>
          <p:nvSpPr>
            <p:cNvPr name="TextBox 14" id="14"/>
            <p:cNvSpPr txBox="true"/>
            <p:nvPr/>
          </p:nvSpPr>
          <p:spPr>
            <a:xfrm>
              <a:off x="0" y="-9525"/>
              <a:ext cx="2926080" cy="528815"/>
            </a:xfrm>
            <a:prstGeom prst="rect">
              <a:avLst/>
            </a:prstGeom>
          </p:spPr>
          <p:txBody>
            <a:bodyPr anchor="ctr" rtlCol="false" tIns="0" lIns="0" bIns="0" rIns="0"/>
            <a:lstStyle/>
            <a:p>
              <a:pPr algn="r">
                <a:lnSpc>
                  <a:spcPts val="1620"/>
                </a:lnSpc>
              </a:pPr>
              <a:r>
                <a:rPr lang="en-US" sz="1350">
                  <a:solidFill>
                    <a:srgbClr val="114374"/>
                  </a:solidFill>
                  <a:latin typeface="Lato"/>
                  <a:ea typeface="Lato"/>
                  <a:cs typeface="Lato"/>
                  <a:sym typeface="Lato"/>
                </a:rPr>
                <a:t>13</a:t>
              </a:r>
            </a:p>
          </p:txBody>
        </p:sp>
      </p:grpSp>
      <p:grpSp>
        <p:nvGrpSpPr>
          <p:cNvPr name="Group 15" id="15"/>
          <p:cNvGrpSpPr/>
          <p:nvPr/>
        </p:nvGrpSpPr>
        <p:grpSpPr>
          <a:xfrm rot="0">
            <a:off x="2574639" y="9534522"/>
            <a:ext cx="3086100" cy="547688"/>
            <a:chOff x="0" y="0"/>
            <a:chExt cx="2926080" cy="519289"/>
          </a:xfrm>
        </p:grpSpPr>
        <p:sp>
          <p:nvSpPr>
            <p:cNvPr name="Freeform 16" id="16"/>
            <p:cNvSpPr/>
            <p:nvPr/>
          </p:nvSpPr>
          <p:spPr>
            <a:xfrm flipH="false" flipV="false" rot="0">
              <a:off x="0" y="0"/>
              <a:ext cx="2926080" cy="519287"/>
            </a:xfrm>
            <a:custGeom>
              <a:avLst/>
              <a:gdLst/>
              <a:ahLst/>
              <a:cxnLst/>
              <a:rect r="r" b="b" t="t" l="l"/>
              <a:pathLst>
                <a:path h="519287" w="2926080">
                  <a:moveTo>
                    <a:pt x="0" y="0"/>
                  </a:moveTo>
                  <a:lnTo>
                    <a:pt x="2926080" y="0"/>
                  </a:lnTo>
                  <a:lnTo>
                    <a:pt x="2926080" y="519287"/>
                  </a:lnTo>
                  <a:lnTo>
                    <a:pt x="0" y="519287"/>
                  </a:lnTo>
                  <a:close/>
                </a:path>
              </a:pathLst>
            </a:custGeom>
            <a:solidFill>
              <a:srgbClr val="000000">
                <a:alpha val="0"/>
              </a:srgbClr>
            </a:solidFill>
            <a:ln w="12700">
              <a:solidFill>
                <a:srgbClr val="000000"/>
              </a:solidFill>
            </a:ln>
          </p:spPr>
        </p:sp>
        <p:sp>
          <p:nvSpPr>
            <p:cNvPr name="TextBox 17" id="17"/>
            <p:cNvSpPr txBox="true"/>
            <p:nvPr/>
          </p:nvSpPr>
          <p:spPr>
            <a:xfrm>
              <a:off x="0" y="-9525"/>
              <a:ext cx="2926080" cy="528814"/>
            </a:xfrm>
            <a:prstGeom prst="rect">
              <a:avLst/>
            </a:prstGeom>
          </p:spPr>
          <p:txBody>
            <a:bodyPr anchor="ctr" rtlCol="false" tIns="0" lIns="0" bIns="0" rIns="0"/>
            <a:lstStyle/>
            <a:p>
              <a:pPr algn="l">
                <a:lnSpc>
                  <a:spcPts val="1620"/>
                </a:lnSpc>
              </a:pPr>
              <a:r>
                <a:rPr lang="en-US" sz="1350">
                  <a:solidFill>
                    <a:srgbClr val="114374"/>
                  </a:solidFill>
                  <a:latin typeface="Lato"/>
                  <a:ea typeface="Lato"/>
                  <a:cs typeface="Lato"/>
                  <a:sym typeface="Lato"/>
                </a:rPr>
                <a:t>1/26/2026</a:t>
              </a:r>
            </a:p>
          </p:txBody>
        </p:sp>
      </p:grpSp>
      <p:sp>
        <p:nvSpPr>
          <p:cNvPr name="TextBox 18" id="18"/>
          <p:cNvSpPr txBox="true"/>
          <p:nvPr/>
        </p:nvSpPr>
        <p:spPr>
          <a:xfrm rot="0">
            <a:off x="2850190" y="2694255"/>
            <a:ext cx="12554990" cy="6247031"/>
          </a:xfrm>
          <a:prstGeom prst="rect">
            <a:avLst/>
          </a:prstGeom>
        </p:spPr>
        <p:txBody>
          <a:bodyPr anchor="t" rtlCol="false" tIns="0" lIns="0" bIns="0" rIns="0">
            <a:spAutoFit/>
          </a:bodyPr>
          <a:lstStyle/>
          <a:p>
            <a:pPr algn="l">
              <a:lnSpc>
                <a:spcPts val="3341"/>
              </a:lnSpc>
            </a:pPr>
            <a:r>
              <a:rPr lang="en-US" sz="3093" u="sng">
                <a:solidFill>
                  <a:srgbClr val="114374"/>
                </a:solidFill>
                <a:latin typeface="Lato"/>
                <a:ea typeface="Lato"/>
                <a:cs typeface="Lato"/>
                <a:sym typeface="Lato"/>
              </a:rPr>
              <a:t>User Personalization</a:t>
            </a:r>
            <a:r>
              <a:rPr lang="en-US" sz="3093">
                <a:solidFill>
                  <a:srgbClr val="114374"/>
                </a:solidFill>
                <a:latin typeface="Lato"/>
                <a:ea typeface="Lato"/>
                <a:cs typeface="Lato"/>
                <a:sym typeface="Lato"/>
              </a:rPr>
              <a:t> - Add user accounts with reading history, favorites, and personalized recommendations based on past interactions</a:t>
            </a:r>
          </a:p>
          <a:p>
            <a:pPr algn="l">
              <a:lnSpc>
                <a:spcPts val="3341"/>
              </a:lnSpc>
            </a:pPr>
          </a:p>
          <a:p>
            <a:pPr algn="l">
              <a:lnSpc>
                <a:spcPts val="3341"/>
              </a:lnSpc>
            </a:pPr>
            <a:r>
              <a:rPr lang="en-US" sz="3093" u="sng">
                <a:solidFill>
                  <a:srgbClr val="114374"/>
                </a:solidFill>
                <a:latin typeface="Lato"/>
                <a:ea typeface="Lato"/>
                <a:cs typeface="Lato"/>
                <a:sym typeface="Lato"/>
              </a:rPr>
              <a:t>Enhanced Search</a:t>
            </a:r>
            <a:r>
              <a:rPr lang="en-US" sz="3093">
                <a:solidFill>
                  <a:srgbClr val="114374"/>
                </a:solidFill>
                <a:latin typeface="Lato"/>
                <a:ea typeface="Lato"/>
                <a:cs typeface="Lato"/>
                <a:sym typeface="Lato"/>
              </a:rPr>
              <a:t> - Implement fuzzy search, filters by genre/year/rating, and advanced query options (e.g., "books like X but shorter")</a:t>
            </a:r>
          </a:p>
          <a:p>
            <a:pPr algn="l">
              <a:lnSpc>
                <a:spcPts val="3341"/>
              </a:lnSpc>
            </a:pPr>
          </a:p>
          <a:p>
            <a:pPr algn="l">
              <a:lnSpc>
                <a:spcPts val="3341"/>
              </a:lnSpc>
            </a:pPr>
            <a:r>
              <a:rPr lang="en-US" sz="3093" u="sng">
                <a:solidFill>
                  <a:srgbClr val="114374"/>
                </a:solidFill>
                <a:latin typeface="Lato"/>
                <a:ea typeface="Lato"/>
                <a:cs typeface="Lato"/>
                <a:sym typeface="Lato"/>
              </a:rPr>
              <a:t>Social Features</a:t>
            </a:r>
            <a:r>
              <a:rPr lang="en-US" sz="3093">
                <a:solidFill>
                  <a:srgbClr val="114374"/>
                </a:solidFill>
                <a:latin typeface="Lato"/>
                <a:ea typeface="Lato"/>
                <a:cs typeface="Lato"/>
                <a:sym typeface="Lato"/>
              </a:rPr>
              <a:t> - Reading lists, book reviews, ratings from users, and "readers also liked" suggestions</a:t>
            </a:r>
          </a:p>
          <a:p>
            <a:pPr algn="l">
              <a:lnSpc>
                <a:spcPts val="3341"/>
              </a:lnSpc>
            </a:pPr>
          </a:p>
          <a:p>
            <a:pPr algn="l">
              <a:lnSpc>
                <a:spcPts val="3341"/>
              </a:lnSpc>
            </a:pPr>
            <a:r>
              <a:rPr lang="en-US" sz="3093" u="sng">
                <a:solidFill>
                  <a:srgbClr val="114374"/>
                </a:solidFill>
                <a:latin typeface="Lato"/>
                <a:ea typeface="Lato"/>
                <a:cs typeface="Lato"/>
                <a:sym typeface="Lato"/>
              </a:rPr>
              <a:t>RAG Integration</a:t>
            </a:r>
            <a:r>
              <a:rPr lang="en-US" sz="3093">
                <a:solidFill>
                  <a:srgbClr val="114374"/>
                </a:solidFill>
                <a:latin typeface="Lato"/>
                <a:ea typeface="Lato"/>
                <a:cs typeface="Lato"/>
                <a:sym typeface="Lato"/>
              </a:rPr>
              <a:t> - Use LLM + retrieval to answer natural language questions about books ("What's a good mystery set in Victorian England?")</a:t>
            </a:r>
          </a:p>
          <a:p>
            <a:pPr algn="l">
              <a:lnSpc>
                <a:spcPts val="3341"/>
              </a:lnSpc>
            </a:pPr>
          </a:p>
          <a:p>
            <a:pPr algn="l">
              <a:lnSpc>
                <a:spcPts val="3341"/>
              </a:lnSpc>
            </a:pPr>
            <a:r>
              <a:rPr lang="en-US" sz="3093" u="sng">
                <a:solidFill>
                  <a:srgbClr val="114374"/>
                </a:solidFill>
                <a:latin typeface="Lato"/>
                <a:ea typeface="Lato"/>
                <a:cs typeface="Lato"/>
                <a:sym typeface="Lato"/>
              </a:rPr>
              <a:t>Performance</a:t>
            </a:r>
            <a:r>
              <a:rPr lang="en-US" sz="3093">
                <a:solidFill>
                  <a:srgbClr val="114374"/>
                </a:solidFill>
                <a:latin typeface="Lato"/>
                <a:ea typeface="Lato"/>
                <a:cs typeface="Lato"/>
                <a:sym typeface="Lato"/>
              </a:rPr>
              <a:t> - Optimize embedding generation, add caching layers, and support larger book catalogs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alphaModFix amt="97000"/>
            </a:blip>
            <a:stretch>
              <a:fillRect l="0" t="0" r="0" b="0"/>
            </a:stretch>
          </a:blipFill>
        </p:spPr>
      </p:sp>
      <p:grpSp>
        <p:nvGrpSpPr>
          <p:cNvPr name="Group 3" id="3"/>
          <p:cNvGrpSpPr/>
          <p:nvPr/>
        </p:nvGrpSpPr>
        <p:grpSpPr>
          <a:xfrm rot="0">
            <a:off x="2276476" y="-9524"/>
            <a:ext cx="13735047" cy="942386"/>
            <a:chOff x="0" y="0"/>
            <a:chExt cx="13022859" cy="893521"/>
          </a:xfrm>
        </p:grpSpPr>
        <p:sp>
          <p:nvSpPr>
            <p:cNvPr name="Freeform 4" id="4"/>
            <p:cNvSpPr/>
            <p:nvPr/>
          </p:nvSpPr>
          <p:spPr>
            <a:xfrm flipH="false" flipV="false" rot="0">
              <a:off x="9017" y="9017"/>
              <a:ext cx="13004800" cy="875411"/>
            </a:xfrm>
            <a:custGeom>
              <a:avLst/>
              <a:gdLst/>
              <a:ahLst/>
              <a:cxnLst/>
              <a:rect r="r" b="b" t="t" l="l"/>
              <a:pathLst>
                <a:path h="875411" w="13004800">
                  <a:moveTo>
                    <a:pt x="0" y="0"/>
                  </a:moveTo>
                  <a:lnTo>
                    <a:pt x="13004800" y="0"/>
                  </a:lnTo>
                  <a:lnTo>
                    <a:pt x="13004800" y="875411"/>
                  </a:lnTo>
                  <a:lnTo>
                    <a:pt x="0" y="875411"/>
                  </a:lnTo>
                  <a:close/>
                </a:path>
              </a:pathLst>
            </a:custGeom>
            <a:solidFill>
              <a:srgbClr val="004174"/>
            </a:solidFill>
            <a:ln w="12700">
              <a:solidFill>
                <a:srgbClr val="000000"/>
              </a:solidFill>
            </a:ln>
          </p:spPr>
        </p:sp>
        <p:sp>
          <p:nvSpPr>
            <p:cNvPr name="Freeform 5" id="5"/>
            <p:cNvSpPr/>
            <p:nvPr/>
          </p:nvSpPr>
          <p:spPr>
            <a:xfrm flipH="false" flipV="false" rot="0">
              <a:off x="0" y="0"/>
              <a:ext cx="13022835" cy="893445"/>
            </a:xfrm>
            <a:custGeom>
              <a:avLst/>
              <a:gdLst/>
              <a:ahLst/>
              <a:cxnLst/>
              <a:rect r="r" b="b" t="t" l="l"/>
              <a:pathLst>
                <a:path h="893445" w="13022835">
                  <a:moveTo>
                    <a:pt x="9017" y="0"/>
                  </a:moveTo>
                  <a:lnTo>
                    <a:pt x="13013817" y="0"/>
                  </a:lnTo>
                  <a:cubicBezTo>
                    <a:pt x="13018770" y="0"/>
                    <a:pt x="13022835" y="4064"/>
                    <a:pt x="13022835" y="9017"/>
                  </a:cubicBezTo>
                  <a:lnTo>
                    <a:pt x="13022835" y="884428"/>
                  </a:lnTo>
                  <a:cubicBezTo>
                    <a:pt x="13022835" y="889381"/>
                    <a:pt x="13018770" y="893445"/>
                    <a:pt x="13013817" y="893445"/>
                  </a:cubicBezTo>
                  <a:lnTo>
                    <a:pt x="9017" y="893445"/>
                  </a:lnTo>
                  <a:cubicBezTo>
                    <a:pt x="4064" y="893445"/>
                    <a:pt x="0" y="889381"/>
                    <a:pt x="0" y="884428"/>
                  </a:cubicBezTo>
                  <a:lnTo>
                    <a:pt x="0" y="9017"/>
                  </a:lnTo>
                  <a:cubicBezTo>
                    <a:pt x="0" y="4064"/>
                    <a:pt x="4064" y="0"/>
                    <a:pt x="9017" y="0"/>
                  </a:cubicBezTo>
                  <a:moveTo>
                    <a:pt x="9017" y="18034"/>
                  </a:moveTo>
                  <a:lnTo>
                    <a:pt x="9017" y="9017"/>
                  </a:lnTo>
                  <a:lnTo>
                    <a:pt x="18034" y="9017"/>
                  </a:lnTo>
                  <a:lnTo>
                    <a:pt x="18034" y="884428"/>
                  </a:lnTo>
                  <a:lnTo>
                    <a:pt x="9017" y="884428"/>
                  </a:lnTo>
                  <a:lnTo>
                    <a:pt x="9017" y="875411"/>
                  </a:lnTo>
                  <a:lnTo>
                    <a:pt x="13013817" y="875411"/>
                  </a:lnTo>
                  <a:lnTo>
                    <a:pt x="13013817" y="884428"/>
                  </a:lnTo>
                  <a:lnTo>
                    <a:pt x="13004800" y="884428"/>
                  </a:lnTo>
                  <a:lnTo>
                    <a:pt x="13004800" y="9017"/>
                  </a:lnTo>
                  <a:lnTo>
                    <a:pt x="13013817" y="9017"/>
                  </a:lnTo>
                  <a:lnTo>
                    <a:pt x="13013817" y="18034"/>
                  </a:lnTo>
                  <a:lnTo>
                    <a:pt x="9017" y="18034"/>
                  </a:lnTo>
                  <a:close/>
                </a:path>
              </a:pathLst>
            </a:custGeom>
            <a:solidFill>
              <a:srgbClr val="002D53"/>
            </a:solidFill>
            <a:ln w="12700">
              <a:solidFill>
                <a:srgbClr val="000000"/>
              </a:solidFill>
            </a:ln>
          </p:spPr>
        </p:sp>
      </p:grpSp>
      <p:grpSp>
        <p:nvGrpSpPr>
          <p:cNvPr name="Group 6" id="6"/>
          <p:cNvGrpSpPr/>
          <p:nvPr/>
        </p:nvGrpSpPr>
        <p:grpSpPr>
          <a:xfrm rot="0">
            <a:off x="2574625" y="-3"/>
            <a:ext cx="13106093" cy="923325"/>
            <a:chOff x="0" y="0"/>
            <a:chExt cx="12426518" cy="875449"/>
          </a:xfrm>
        </p:grpSpPr>
        <p:sp>
          <p:nvSpPr>
            <p:cNvPr name="Freeform 7" id="7"/>
            <p:cNvSpPr/>
            <p:nvPr/>
          </p:nvSpPr>
          <p:spPr>
            <a:xfrm flipH="false" flipV="false" rot="0">
              <a:off x="0" y="0"/>
              <a:ext cx="12426569" cy="875411"/>
            </a:xfrm>
            <a:custGeom>
              <a:avLst/>
              <a:gdLst/>
              <a:ahLst/>
              <a:cxnLst/>
              <a:rect r="r" b="b" t="t" l="l"/>
              <a:pathLst>
                <a:path h="875411" w="12426569">
                  <a:moveTo>
                    <a:pt x="0" y="0"/>
                  </a:moveTo>
                  <a:lnTo>
                    <a:pt x="12426569" y="0"/>
                  </a:lnTo>
                  <a:lnTo>
                    <a:pt x="12426569" y="875411"/>
                  </a:lnTo>
                  <a:lnTo>
                    <a:pt x="0" y="875411"/>
                  </a:lnTo>
                  <a:close/>
                </a:path>
              </a:pathLst>
            </a:custGeom>
            <a:solidFill>
              <a:srgbClr val="004174"/>
            </a:solidFill>
            <a:ln w="12700">
              <a:solidFill>
                <a:srgbClr val="000000"/>
              </a:solidFill>
            </a:ln>
          </p:spPr>
        </p:sp>
        <p:sp>
          <p:nvSpPr>
            <p:cNvPr name="TextBox 8" id="8"/>
            <p:cNvSpPr txBox="true"/>
            <p:nvPr/>
          </p:nvSpPr>
          <p:spPr>
            <a:xfrm>
              <a:off x="0" y="0"/>
              <a:ext cx="12426518" cy="875449"/>
            </a:xfrm>
            <a:prstGeom prst="rect">
              <a:avLst/>
            </a:prstGeom>
          </p:spPr>
          <p:txBody>
            <a:bodyPr anchor="t" rtlCol="false" tIns="50800" lIns="50800" bIns="50800" rIns="50800"/>
            <a:lstStyle/>
            <a:p>
              <a:pPr algn="l">
                <a:lnSpc>
                  <a:spcPts val="3240"/>
                </a:lnSpc>
              </a:pPr>
              <a:r>
                <a:rPr lang="en-US" sz="2700">
                  <a:solidFill>
                    <a:srgbClr val="FFFFFF"/>
                  </a:solidFill>
                  <a:latin typeface="Oswald"/>
                  <a:ea typeface="Oswald"/>
                  <a:cs typeface="Oswald"/>
                  <a:sym typeface="Oswald"/>
                </a:rPr>
                <a:t>Facultatea de Matematică și Informatică</a:t>
              </a:r>
            </a:p>
            <a:p>
              <a:pPr algn="l">
                <a:lnSpc>
                  <a:spcPts val="2879"/>
                </a:lnSpc>
              </a:pPr>
              <a:r>
                <a:rPr lang="en-US" sz="2399">
                  <a:solidFill>
                    <a:srgbClr val="FFFFFF"/>
                  </a:solidFill>
                  <a:latin typeface="Oswald"/>
                  <a:ea typeface="Oswald"/>
                  <a:cs typeface="Oswald"/>
                  <a:sym typeface="Oswald"/>
                </a:rPr>
                <a:t>Universitatea Babeș-Bolyai</a:t>
              </a:r>
            </a:p>
          </p:txBody>
        </p:sp>
      </p:grpSp>
      <p:grpSp>
        <p:nvGrpSpPr>
          <p:cNvPr name="Group 9" id="9"/>
          <p:cNvGrpSpPr/>
          <p:nvPr/>
        </p:nvGrpSpPr>
        <p:grpSpPr>
          <a:xfrm rot="0">
            <a:off x="7439024" y="5143500"/>
            <a:ext cx="2901135" cy="1298498"/>
            <a:chOff x="0" y="0"/>
            <a:chExt cx="2750706" cy="1231168"/>
          </a:xfrm>
        </p:grpSpPr>
        <p:sp>
          <p:nvSpPr>
            <p:cNvPr name="Freeform 10" id="10"/>
            <p:cNvSpPr/>
            <p:nvPr/>
          </p:nvSpPr>
          <p:spPr>
            <a:xfrm flipH="false" flipV="false" rot="0">
              <a:off x="0" y="0"/>
              <a:ext cx="2750704" cy="1231172"/>
            </a:xfrm>
            <a:custGeom>
              <a:avLst/>
              <a:gdLst/>
              <a:ahLst/>
              <a:cxnLst/>
              <a:rect r="r" b="b" t="t" l="l"/>
              <a:pathLst>
                <a:path h="1231172" w="2750704">
                  <a:moveTo>
                    <a:pt x="0" y="0"/>
                  </a:moveTo>
                  <a:lnTo>
                    <a:pt x="2750704" y="0"/>
                  </a:lnTo>
                  <a:lnTo>
                    <a:pt x="2750704" y="1231172"/>
                  </a:lnTo>
                  <a:lnTo>
                    <a:pt x="0" y="1231172"/>
                  </a:lnTo>
                  <a:close/>
                </a:path>
              </a:pathLst>
            </a:custGeom>
            <a:solidFill>
              <a:srgbClr val="000000">
                <a:alpha val="0"/>
              </a:srgbClr>
            </a:solidFill>
            <a:ln w="12700">
              <a:solidFill>
                <a:srgbClr val="000000"/>
              </a:solidFill>
            </a:ln>
          </p:spPr>
        </p:sp>
        <p:sp>
          <p:nvSpPr>
            <p:cNvPr name="TextBox 11" id="11"/>
            <p:cNvSpPr txBox="true"/>
            <p:nvPr/>
          </p:nvSpPr>
          <p:spPr>
            <a:xfrm>
              <a:off x="0" y="0"/>
              <a:ext cx="2750706" cy="1231168"/>
            </a:xfrm>
            <a:prstGeom prst="rect">
              <a:avLst/>
            </a:prstGeom>
          </p:spPr>
          <p:txBody>
            <a:bodyPr anchor="ctr" rtlCol="false" tIns="0" lIns="0" bIns="0" rIns="0"/>
            <a:lstStyle/>
            <a:p>
              <a:pPr algn="l">
                <a:lnSpc>
                  <a:spcPts val="6480"/>
                </a:lnSpc>
              </a:pPr>
              <a:r>
                <a:rPr lang="en-US" sz="5400">
                  <a:solidFill>
                    <a:srgbClr val="004174"/>
                  </a:solidFill>
                  <a:latin typeface="Oswald"/>
                  <a:ea typeface="Oswald"/>
                  <a:cs typeface="Oswald"/>
                  <a:sym typeface="Oswald"/>
                </a:rPr>
                <a:t>Questions?</a:t>
              </a:r>
            </a:p>
          </p:txBody>
        </p:sp>
      </p:grpSp>
      <p:grpSp>
        <p:nvGrpSpPr>
          <p:cNvPr name="Group 12" id="12"/>
          <p:cNvGrpSpPr/>
          <p:nvPr/>
        </p:nvGrpSpPr>
        <p:grpSpPr>
          <a:xfrm rot="0">
            <a:off x="12594619" y="9541996"/>
            <a:ext cx="3086100" cy="547689"/>
            <a:chOff x="0" y="0"/>
            <a:chExt cx="2926080" cy="519290"/>
          </a:xfrm>
        </p:grpSpPr>
        <p:sp>
          <p:nvSpPr>
            <p:cNvPr name="Freeform 13" id="13"/>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a:ln w="12700">
              <a:solidFill>
                <a:srgbClr val="000000"/>
              </a:solidFill>
            </a:ln>
          </p:spPr>
        </p:sp>
        <p:sp>
          <p:nvSpPr>
            <p:cNvPr name="TextBox 14" id="14"/>
            <p:cNvSpPr txBox="true"/>
            <p:nvPr/>
          </p:nvSpPr>
          <p:spPr>
            <a:xfrm>
              <a:off x="0" y="-9525"/>
              <a:ext cx="2926080" cy="528815"/>
            </a:xfrm>
            <a:prstGeom prst="rect">
              <a:avLst/>
            </a:prstGeom>
          </p:spPr>
          <p:txBody>
            <a:bodyPr anchor="ctr" rtlCol="false" tIns="0" lIns="0" bIns="0" rIns="0"/>
            <a:lstStyle/>
            <a:p>
              <a:pPr algn="r">
                <a:lnSpc>
                  <a:spcPts val="1620"/>
                </a:lnSpc>
              </a:pPr>
              <a:r>
                <a:rPr lang="en-US" sz="1350">
                  <a:solidFill>
                    <a:srgbClr val="114374"/>
                  </a:solidFill>
                  <a:latin typeface="Lato"/>
                  <a:ea typeface="Lato"/>
                  <a:cs typeface="Lato"/>
                  <a:sym typeface="Lato"/>
                </a:rPr>
                <a:t>14</a:t>
              </a:r>
            </a:p>
          </p:txBody>
        </p:sp>
      </p:grpSp>
      <p:grpSp>
        <p:nvGrpSpPr>
          <p:cNvPr name="Group 15" id="15"/>
          <p:cNvGrpSpPr/>
          <p:nvPr/>
        </p:nvGrpSpPr>
        <p:grpSpPr>
          <a:xfrm rot="0">
            <a:off x="2574639" y="9534522"/>
            <a:ext cx="3086100" cy="547688"/>
            <a:chOff x="0" y="0"/>
            <a:chExt cx="2926080" cy="519289"/>
          </a:xfrm>
        </p:grpSpPr>
        <p:sp>
          <p:nvSpPr>
            <p:cNvPr name="Freeform 16" id="16"/>
            <p:cNvSpPr/>
            <p:nvPr/>
          </p:nvSpPr>
          <p:spPr>
            <a:xfrm flipH="false" flipV="false" rot="0">
              <a:off x="0" y="0"/>
              <a:ext cx="2926080" cy="519287"/>
            </a:xfrm>
            <a:custGeom>
              <a:avLst/>
              <a:gdLst/>
              <a:ahLst/>
              <a:cxnLst/>
              <a:rect r="r" b="b" t="t" l="l"/>
              <a:pathLst>
                <a:path h="519287" w="2926080">
                  <a:moveTo>
                    <a:pt x="0" y="0"/>
                  </a:moveTo>
                  <a:lnTo>
                    <a:pt x="2926080" y="0"/>
                  </a:lnTo>
                  <a:lnTo>
                    <a:pt x="2926080" y="519287"/>
                  </a:lnTo>
                  <a:lnTo>
                    <a:pt x="0" y="519287"/>
                  </a:lnTo>
                  <a:close/>
                </a:path>
              </a:pathLst>
            </a:custGeom>
            <a:solidFill>
              <a:srgbClr val="000000">
                <a:alpha val="0"/>
              </a:srgbClr>
            </a:solidFill>
            <a:ln w="12700">
              <a:solidFill>
                <a:srgbClr val="000000"/>
              </a:solidFill>
            </a:ln>
          </p:spPr>
        </p:sp>
        <p:sp>
          <p:nvSpPr>
            <p:cNvPr name="TextBox 17" id="17"/>
            <p:cNvSpPr txBox="true"/>
            <p:nvPr/>
          </p:nvSpPr>
          <p:spPr>
            <a:xfrm>
              <a:off x="0" y="-9525"/>
              <a:ext cx="2926080" cy="528814"/>
            </a:xfrm>
            <a:prstGeom prst="rect">
              <a:avLst/>
            </a:prstGeom>
          </p:spPr>
          <p:txBody>
            <a:bodyPr anchor="ctr" rtlCol="false" tIns="0" lIns="0" bIns="0" rIns="0"/>
            <a:lstStyle/>
            <a:p>
              <a:pPr algn="l">
                <a:lnSpc>
                  <a:spcPts val="1620"/>
                </a:lnSpc>
              </a:pPr>
              <a:r>
                <a:rPr lang="en-US" sz="1350">
                  <a:solidFill>
                    <a:srgbClr val="114374"/>
                  </a:solidFill>
                  <a:latin typeface="Lato"/>
                  <a:ea typeface="Lato"/>
                  <a:cs typeface="Lato"/>
                  <a:sym typeface="Lato"/>
                </a:rPr>
                <a:t>1/26/2026</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alphaModFix amt="97000"/>
            </a:blip>
            <a:stretch>
              <a:fillRect l="0" t="0" r="0" b="0"/>
            </a:stretch>
          </a:blipFill>
        </p:spPr>
      </p:sp>
      <p:grpSp>
        <p:nvGrpSpPr>
          <p:cNvPr name="Group 3" id="3"/>
          <p:cNvGrpSpPr/>
          <p:nvPr/>
        </p:nvGrpSpPr>
        <p:grpSpPr>
          <a:xfrm rot="0">
            <a:off x="2276476" y="-9524"/>
            <a:ext cx="13735047" cy="942386"/>
            <a:chOff x="0" y="0"/>
            <a:chExt cx="13022859" cy="893521"/>
          </a:xfrm>
        </p:grpSpPr>
        <p:sp>
          <p:nvSpPr>
            <p:cNvPr name="Freeform 4" id="4"/>
            <p:cNvSpPr/>
            <p:nvPr/>
          </p:nvSpPr>
          <p:spPr>
            <a:xfrm flipH="false" flipV="false" rot="0">
              <a:off x="9017" y="9017"/>
              <a:ext cx="13004800" cy="875411"/>
            </a:xfrm>
            <a:custGeom>
              <a:avLst/>
              <a:gdLst/>
              <a:ahLst/>
              <a:cxnLst/>
              <a:rect r="r" b="b" t="t" l="l"/>
              <a:pathLst>
                <a:path h="875411" w="13004800">
                  <a:moveTo>
                    <a:pt x="0" y="0"/>
                  </a:moveTo>
                  <a:lnTo>
                    <a:pt x="13004800" y="0"/>
                  </a:lnTo>
                  <a:lnTo>
                    <a:pt x="13004800" y="875411"/>
                  </a:lnTo>
                  <a:lnTo>
                    <a:pt x="0" y="875411"/>
                  </a:lnTo>
                  <a:close/>
                </a:path>
              </a:pathLst>
            </a:custGeom>
            <a:solidFill>
              <a:srgbClr val="004174"/>
            </a:solidFill>
            <a:ln w="12700">
              <a:solidFill>
                <a:srgbClr val="000000"/>
              </a:solidFill>
            </a:ln>
          </p:spPr>
        </p:sp>
        <p:sp>
          <p:nvSpPr>
            <p:cNvPr name="Freeform 5" id="5"/>
            <p:cNvSpPr/>
            <p:nvPr/>
          </p:nvSpPr>
          <p:spPr>
            <a:xfrm flipH="false" flipV="false" rot="0">
              <a:off x="0" y="0"/>
              <a:ext cx="13022835" cy="893445"/>
            </a:xfrm>
            <a:custGeom>
              <a:avLst/>
              <a:gdLst/>
              <a:ahLst/>
              <a:cxnLst/>
              <a:rect r="r" b="b" t="t" l="l"/>
              <a:pathLst>
                <a:path h="893445" w="13022835">
                  <a:moveTo>
                    <a:pt x="9017" y="0"/>
                  </a:moveTo>
                  <a:lnTo>
                    <a:pt x="13013817" y="0"/>
                  </a:lnTo>
                  <a:cubicBezTo>
                    <a:pt x="13018770" y="0"/>
                    <a:pt x="13022835" y="4064"/>
                    <a:pt x="13022835" y="9017"/>
                  </a:cubicBezTo>
                  <a:lnTo>
                    <a:pt x="13022835" y="884428"/>
                  </a:lnTo>
                  <a:cubicBezTo>
                    <a:pt x="13022835" y="889381"/>
                    <a:pt x="13018770" y="893445"/>
                    <a:pt x="13013817" y="893445"/>
                  </a:cubicBezTo>
                  <a:lnTo>
                    <a:pt x="9017" y="893445"/>
                  </a:lnTo>
                  <a:cubicBezTo>
                    <a:pt x="4064" y="893445"/>
                    <a:pt x="0" y="889381"/>
                    <a:pt x="0" y="884428"/>
                  </a:cubicBezTo>
                  <a:lnTo>
                    <a:pt x="0" y="9017"/>
                  </a:lnTo>
                  <a:cubicBezTo>
                    <a:pt x="0" y="4064"/>
                    <a:pt x="4064" y="0"/>
                    <a:pt x="9017" y="0"/>
                  </a:cubicBezTo>
                  <a:moveTo>
                    <a:pt x="9017" y="18034"/>
                  </a:moveTo>
                  <a:lnTo>
                    <a:pt x="9017" y="9017"/>
                  </a:lnTo>
                  <a:lnTo>
                    <a:pt x="18034" y="9017"/>
                  </a:lnTo>
                  <a:lnTo>
                    <a:pt x="18034" y="884428"/>
                  </a:lnTo>
                  <a:lnTo>
                    <a:pt x="9017" y="884428"/>
                  </a:lnTo>
                  <a:lnTo>
                    <a:pt x="9017" y="875411"/>
                  </a:lnTo>
                  <a:lnTo>
                    <a:pt x="13013817" y="875411"/>
                  </a:lnTo>
                  <a:lnTo>
                    <a:pt x="13013817" y="884428"/>
                  </a:lnTo>
                  <a:lnTo>
                    <a:pt x="13004800" y="884428"/>
                  </a:lnTo>
                  <a:lnTo>
                    <a:pt x="13004800" y="9017"/>
                  </a:lnTo>
                  <a:lnTo>
                    <a:pt x="13013817" y="9017"/>
                  </a:lnTo>
                  <a:lnTo>
                    <a:pt x="13013817" y="18034"/>
                  </a:lnTo>
                  <a:lnTo>
                    <a:pt x="9017" y="18034"/>
                  </a:lnTo>
                  <a:close/>
                </a:path>
              </a:pathLst>
            </a:custGeom>
            <a:solidFill>
              <a:srgbClr val="002D53"/>
            </a:solidFill>
            <a:ln w="12700">
              <a:solidFill>
                <a:srgbClr val="000000"/>
              </a:solidFill>
            </a:ln>
          </p:spPr>
        </p:sp>
      </p:grpSp>
      <p:grpSp>
        <p:nvGrpSpPr>
          <p:cNvPr name="Group 6" id="6"/>
          <p:cNvGrpSpPr/>
          <p:nvPr/>
        </p:nvGrpSpPr>
        <p:grpSpPr>
          <a:xfrm rot="0">
            <a:off x="2574625" y="-3"/>
            <a:ext cx="13106093" cy="923325"/>
            <a:chOff x="0" y="0"/>
            <a:chExt cx="12426518" cy="875449"/>
          </a:xfrm>
        </p:grpSpPr>
        <p:sp>
          <p:nvSpPr>
            <p:cNvPr name="Freeform 7" id="7"/>
            <p:cNvSpPr/>
            <p:nvPr/>
          </p:nvSpPr>
          <p:spPr>
            <a:xfrm flipH="false" flipV="false" rot="0">
              <a:off x="0" y="0"/>
              <a:ext cx="12426569" cy="875411"/>
            </a:xfrm>
            <a:custGeom>
              <a:avLst/>
              <a:gdLst/>
              <a:ahLst/>
              <a:cxnLst/>
              <a:rect r="r" b="b" t="t" l="l"/>
              <a:pathLst>
                <a:path h="875411" w="12426569">
                  <a:moveTo>
                    <a:pt x="0" y="0"/>
                  </a:moveTo>
                  <a:lnTo>
                    <a:pt x="12426569" y="0"/>
                  </a:lnTo>
                  <a:lnTo>
                    <a:pt x="12426569" y="875411"/>
                  </a:lnTo>
                  <a:lnTo>
                    <a:pt x="0" y="875411"/>
                  </a:lnTo>
                  <a:close/>
                </a:path>
              </a:pathLst>
            </a:custGeom>
            <a:solidFill>
              <a:srgbClr val="004174"/>
            </a:solidFill>
            <a:ln w="12700">
              <a:solidFill>
                <a:srgbClr val="000000"/>
              </a:solidFill>
            </a:ln>
          </p:spPr>
        </p:sp>
        <p:sp>
          <p:nvSpPr>
            <p:cNvPr name="TextBox 8" id="8"/>
            <p:cNvSpPr txBox="true"/>
            <p:nvPr/>
          </p:nvSpPr>
          <p:spPr>
            <a:xfrm>
              <a:off x="0" y="0"/>
              <a:ext cx="12426518" cy="875449"/>
            </a:xfrm>
            <a:prstGeom prst="rect">
              <a:avLst/>
            </a:prstGeom>
          </p:spPr>
          <p:txBody>
            <a:bodyPr anchor="t" rtlCol="false" tIns="50800" lIns="50800" bIns="50800" rIns="50800"/>
            <a:lstStyle/>
            <a:p>
              <a:pPr algn="l">
                <a:lnSpc>
                  <a:spcPts val="3240"/>
                </a:lnSpc>
              </a:pPr>
              <a:r>
                <a:rPr lang="en-US" sz="2700">
                  <a:solidFill>
                    <a:srgbClr val="FFFFFF"/>
                  </a:solidFill>
                  <a:latin typeface="Oswald"/>
                  <a:ea typeface="Oswald"/>
                  <a:cs typeface="Oswald"/>
                  <a:sym typeface="Oswald"/>
                </a:rPr>
                <a:t>Facultatea de Matematică și Informatică</a:t>
              </a:r>
            </a:p>
            <a:p>
              <a:pPr algn="l">
                <a:lnSpc>
                  <a:spcPts val="2879"/>
                </a:lnSpc>
              </a:pPr>
              <a:r>
                <a:rPr lang="en-US" sz="2399">
                  <a:solidFill>
                    <a:srgbClr val="FFFFFF"/>
                  </a:solidFill>
                  <a:latin typeface="Oswald"/>
                  <a:ea typeface="Oswald"/>
                  <a:cs typeface="Oswald"/>
                  <a:sym typeface="Oswald"/>
                </a:rPr>
                <a:t>Universitatea Babeș-Bolyai</a:t>
              </a:r>
            </a:p>
          </p:txBody>
        </p:sp>
      </p:grpSp>
      <p:grpSp>
        <p:nvGrpSpPr>
          <p:cNvPr name="Group 9" id="9"/>
          <p:cNvGrpSpPr/>
          <p:nvPr/>
        </p:nvGrpSpPr>
        <p:grpSpPr>
          <a:xfrm rot="0">
            <a:off x="2574639" y="1315276"/>
            <a:ext cx="13106093" cy="1154073"/>
            <a:chOff x="0" y="0"/>
            <a:chExt cx="12426518" cy="1094232"/>
          </a:xfrm>
        </p:grpSpPr>
        <p:sp>
          <p:nvSpPr>
            <p:cNvPr name="Freeform 10" id="10"/>
            <p:cNvSpPr/>
            <p:nvPr/>
          </p:nvSpPr>
          <p:spPr>
            <a:xfrm flipH="false" flipV="false" rot="0">
              <a:off x="0" y="0"/>
              <a:ext cx="12426516" cy="1094234"/>
            </a:xfrm>
            <a:custGeom>
              <a:avLst/>
              <a:gdLst/>
              <a:ahLst/>
              <a:cxnLst/>
              <a:rect r="r" b="b" t="t" l="l"/>
              <a:pathLst>
                <a:path h="1094234" w="12426516">
                  <a:moveTo>
                    <a:pt x="0" y="0"/>
                  </a:moveTo>
                  <a:lnTo>
                    <a:pt x="12426516" y="0"/>
                  </a:lnTo>
                  <a:lnTo>
                    <a:pt x="12426516" y="1094234"/>
                  </a:lnTo>
                  <a:lnTo>
                    <a:pt x="0" y="1094234"/>
                  </a:lnTo>
                  <a:close/>
                </a:path>
              </a:pathLst>
            </a:custGeom>
            <a:solidFill>
              <a:srgbClr val="000000">
                <a:alpha val="0"/>
              </a:srgbClr>
            </a:solidFill>
            <a:ln w="12700">
              <a:solidFill>
                <a:srgbClr val="000000"/>
              </a:solidFill>
            </a:ln>
          </p:spPr>
        </p:sp>
        <p:sp>
          <p:nvSpPr>
            <p:cNvPr name="TextBox 11" id="11"/>
            <p:cNvSpPr txBox="true"/>
            <p:nvPr/>
          </p:nvSpPr>
          <p:spPr>
            <a:xfrm>
              <a:off x="0" y="0"/>
              <a:ext cx="12426518" cy="1094232"/>
            </a:xfrm>
            <a:prstGeom prst="rect">
              <a:avLst/>
            </a:prstGeom>
          </p:spPr>
          <p:txBody>
            <a:bodyPr anchor="ctr" rtlCol="false" tIns="0" lIns="0" bIns="0" rIns="0"/>
            <a:lstStyle/>
            <a:p>
              <a:pPr algn="l">
                <a:lnSpc>
                  <a:spcPts val="6480"/>
                </a:lnSpc>
              </a:pPr>
              <a:r>
                <a:rPr lang="en-US" sz="5400">
                  <a:solidFill>
                    <a:srgbClr val="004174"/>
                  </a:solidFill>
                  <a:latin typeface="Oswald"/>
                  <a:ea typeface="Oswald"/>
                  <a:cs typeface="Oswald"/>
                  <a:sym typeface="Oswald"/>
                </a:rPr>
                <a:t>Team’s members and their affiliation (section)</a:t>
              </a:r>
            </a:p>
          </p:txBody>
        </p:sp>
      </p:grpSp>
      <p:grpSp>
        <p:nvGrpSpPr>
          <p:cNvPr name="Group 12" id="12"/>
          <p:cNvGrpSpPr/>
          <p:nvPr/>
        </p:nvGrpSpPr>
        <p:grpSpPr>
          <a:xfrm rot="0">
            <a:off x="2574639" y="9534522"/>
            <a:ext cx="3086100" cy="547688"/>
            <a:chOff x="0" y="0"/>
            <a:chExt cx="2926080" cy="519289"/>
          </a:xfrm>
        </p:grpSpPr>
        <p:sp>
          <p:nvSpPr>
            <p:cNvPr name="Freeform 13" id="13"/>
            <p:cNvSpPr/>
            <p:nvPr/>
          </p:nvSpPr>
          <p:spPr>
            <a:xfrm flipH="false" flipV="false" rot="0">
              <a:off x="0" y="0"/>
              <a:ext cx="2926080" cy="519287"/>
            </a:xfrm>
            <a:custGeom>
              <a:avLst/>
              <a:gdLst/>
              <a:ahLst/>
              <a:cxnLst/>
              <a:rect r="r" b="b" t="t" l="l"/>
              <a:pathLst>
                <a:path h="519287" w="2926080">
                  <a:moveTo>
                    <a:pt x="0" y="0"/>
                  </a:moveTo>
                  <a:lnTo>
                    <a:pt x="2926080" y="0"/>
                  </a:lnTo>
                  <a:lnTo>
                    <a:pt x="2926080" y="519287"/>
                  </a:lnTo>
                  <a:lnTo>
                    <a:pt x="0" y="519287"/>
                  </a:lnTo>
                  <a:close/>
                </a:path>
              </a:pathLst>
            </a:custGeom>
            <a:solidFill>
              <a:srgbClr val="000000">
                <a:alpha val="0"/>
              </a:srgbClr>
            </a:solidFill>
            <a:ln w="12700">
              <a:solidFill>
                <a:srgbClr val="000000"/>
              </a:solidFill>
            </a:ln>
          </p:spPr>
        </p:sp>
        <p:sp>
          <p:nvSpPr>
            <p:cNvPr name="TextBox 14" id="14"/>
            <p:cNvSpPr txBox="true"/>
            <p:nvPr/>
          </p:nvSpPr>
          <p:spPr>
            <a:xfrm>
              <a:off x="0" y="-9525"/>
              <a:ext cx="2926080" cy="528814"/>
            </a:xfrm>
            <a:prstGeom prst="rect">
              <a:avLst/>
            </a:prstGeom>
          </p:spPr>
          <p:txBody>
            <a:bodyPr anchor="ctr" rtlCol="false" tIns="0" lIns="0" bIns="0" rIns="0"/>
            <a:lstStyle/>
            <a:p>
              <a:pPr algn="l">
                <a:lnSpc>
                  <a:spcPts val="1620"/>
                </a:lnSpc>
              </a:pPr>
              <a:r>
                <a:rPr lang="en-US" sz="1350">
                  <a:solidFill>
                    <a:srgbClr val="114374"/>
                  </a:solidFill>
                  <a:latin typeface="Lato"/>
                  <a:ea typeface="Lato"/>
                  <a:cs typeface="Lato"/>
                  <a:sym typeface="Lato"/>
                </a:rPr>
                <a:t>1/26/2026</a:t>
              </a:r>
            </a:p>
          </p:txBody>
        </p:sp>
      </p:grpSp>
      <p:grpSp>
        <p:nvGrpSpPr>
          <p:cNvPr name="Group 15" id="15"/>
          <p:cNvGrpSpPr/>
          <p:nvPr/>
        </p:nvGrpSpPr>
        <p:grpSpPr>
          <a:xfrm rot="0">
            <a:off x="12594619" y="9541996"/>
            <a:ext cx="3086100" cy="547689"/>
            <a:chOff x="0" y="0"/>
            <a:chExt cx="2926080" cy="519290"/>
          </a:xfrm>
        </p:grpSpPr>
        <p:sp>
          <p:nvSpPr>
            <p:cNvPr name="Freeform 16" id="16"/>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a:ln w="12700">
              <a:solidFill>
                <a:srgbClr val="000000"/>
              </a:solidFill>
            </a:ln>
          </p:spPr>
        </p:sp>
        <p:sp>
          <p:nvSpPr>
            <p:cNvPr name="TextBox 17" id="17"/>
            <p:cNvSpPr txBox="true"/>
            <p:nvPr/>
          </p:nvSpPr>
          <p:spPr>
            <a:xfrm>
              <a:off x="0" y="-9525"/>
              <a:ext cx="2926080" cy="528815"/>
            </a:xfrm>
            <a:prstGeom prst="rect">
              <a:avLst/>
            </a:prstGeom>
          </p:spPr>
          <p:txBody>
            <a:bodyPr anchor="ctr" rtlCol="false" tIns="0" lIns="0" bIns="0" rIns="0"/>
            <a:lstStyle/>
            <a:p>
              <a:pPr algn="r">
                <a:lnSpc>
                  <a:spcPts val="1620"/>
                </a:lnSpc>
              </a:pPr>
              <a:r>
                <a:rPr lang="en-US" sz="1350">
                  <a:solidFill>
                    <a:srgbClr val="114374"/>
                  </a:solidFill>
                  <a:latin typeface="Lato"/>
                  <a:ea typeface="Lato"/>
                  <a:cs typeface="Lato"/>
                  <a:sym typeface="Lato"/>
                </a:rPr>
                <a:t>2</a:t>
              </a:r>
            </a:p>
          </p:txBody>
        </p:sp>
      </p:grpSp>
      <p:sp>
        <p:nvSpPr>
          <p:cNvPr name="Freeform 18" id="18"/>
          <p:cNvSpPr/>
          <p:nvPr/>
        </p:nvSpPr>
        <p:spPr>
          <a:xfrm flipH="false" flipV="false" rot="0">
            <a:off x="8442922" y="3293958"/>
            <a:ext cx="6240564" cy="6240564"/>
          </a:xfrm>
          <a:custGeom>
            <a:avLst/>
            <a:gdLst/>
            <a:ahLst/>
            <a:cxnLst/>
            <a:rect r="r" b="b" t="t" l="l"/>
            <a:pathLst>
              <a:path h="6240564" w="6240564">
                <a:moveTo>
                  <a:pt x="0" y="0"/>
                </a:moveTo>
                <a:lnTo>
                  <a:pt x="6240564" y="0"/>
                </a:lnTo>
                <a:lnTo>
                  <a:pt x="6240564" y="6240564"/>
                </a:lnTo>
                <a:lnTo>
                  <a:pt x="0" y="6240564"/>
                </a:lnTo>
                <a:lnTo>
                  <a:pt x="0" y="0"/>
                </a:lnTo>
                <a:close/>
              </a:path>
            </a:pathLst>
          </a:custGeom>
          <a:blipFill>
            <a:blip r:embed="rId3"/>
            <a:stretch>
              <a:fillRect l="0" t="0" r="0" b="0"/>
            </a:stretch>
          </a:blipFill>
        </p:spPr>
      </p:sp>
      <p:sp>
        <p:nvSpPr>
          <p:cNvPr name="TextBox 19" id="19"/>
          <p:cNvSpPr txBox="true"/>
          <p:nvPr/>
        </p:nvSpPr>
        <p:spPr>
          <a:xfrm rot="0">
            <a:off x="2703213" y="2764625"/>
            <a:ext cx="12848918" cy="2873276"/>
          </a:xfrm>
          <a:prstGeom prst="rect">
            <a:avLst/>
          </a:prstGeom>
        </p:spPr>
        <p:txBody>
          <a:bodyPr anchor="t" rtlCol="false" tIns="0" lIns="0" bIns="0" rIns="0">
            <a:spAutoFit/>
          </a:bodyPr>
          <a:lstStyle/>
          <a:p>
            <a:pPr algn="l" marL="452287" indent="-226143" lvl="1">
              <a:lnSpc>
                <a:spcPts val="4570"/>
              </a:lnSpc>
              <a:buFont typeface="Arial"/>
              <a:buChar char="•"/>
            </a:pPr>
            <a:r>
              <a:rPr lang="en-US" sz="3515">
                <a:solidFill>
                  <a:srgbClr val="114374"/>
                </a:solidFill>
                <a:latin typeface="Lato"/>
                <a:ea typeface="Lato"/>
                <a:cs typeface="Lato"/>
                <a:sym typeface="Lato"/>
              </a:rPr>
              <a:t>Humă Niculina</a:t>
            </a:r>
          </a:p>
          <a:p>
            <a:pPr algn="l" marL="452287" indent="-226143" lvl="1">
              <a:lnSpc>
                <a:spcPts val="4570"/>
              </a:lnSpc>
              <a:buFont typeface="Arial"/>
              <a:buChar char="•"/>
            </a:pPr>
            <a:r>
              <a:rPr lang="en-US" sz="3515">
                <a:solidFill>
                  <a:srgbClr val="114374"/>
                </a:solidFill>
                <a:latin typeface="Lato"/>
                <a:ea typeface="Lato"/>
                <a:cs typeface="Lato"/>
                <a:sym typeface="Lato"/>
              </a:rPr>
              <a:t>Săsăran Tania</a:t>
            </a:r>
          </a:p>
          <a:p>
            <a:pPr algn="l" marL="452287" indent="-226143" lvl="1">
              <a:lnSpc>
                <a:spcPts val="4570"/>
              </a:lnSpc>
              <a:buFont typeface="Arial"/>
              <a:buChar char="•"/>
            </a:pPr>
            <a:r>
              <a:rPr lang="en-US" sz="3515">
                <a:solidFill>
                  <a:srgbClr val="114374"/>
                </a:solidFill>
                <a:latin typeface="Lato"/>
                <a:ea typeface="Lato"/>
                <a:cs typeface="Lato"/>
                <a:sym typeface="Lato"/>
              </a:rPr>
              <a:t>Turcu Mihnea</a:t>
            </a:r>
          </a:p>
          <a:p>
            <a:pPr algn="l">
              <a:lnSpc>
                <a:spcPts val="4570"/>
              </a:lnSpc>
            </a:pPr>
          </a:p>
          <a:p>
            <a:pPr algn="l">
              <a:lnSpc>
                <a:spcPts val="4570"/>
              </a:lnSpc>
            </a:pPr>
            <a:r>
              <a:rPr lang="en-US" sz="3515">
                <a:solidFill>
                  <a:srgbClr val="114374"/>
                </a:solidFill>
                <a:latin typeface="Lato"/>
                <a:ea typeface="Lato"/>
                <a:cs typeface="Lato"/>
                <a:sym typeface="Lato"/>
              </a:rPr>
              <a:t>Data Science Section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alphaModFix amt="97000"/>
            </a:blip>
            <a:stretch>
              <a:fillRect l="0" t="0" r="0" b="0"/>
            </a:stretch>
          </a:blipFill>
        </p:spPr>
      </p:sp>
      <p:grpSp>
        <p:nvGrpSpPr>
          <p:cNvPr name="Group 3" id="3"/>
          <p:cNvGrpSpPr/>
          <p:nvPr/>
        </p:nvGrpSpPr>
        <p:grpSpPr>
          <a:xfrm rot="0">
            <a:off x="2276476" y="-9524"/>
            <a:ext cx="13735047" cy="942386"/>
            <a:chOff x="0" y="0"/>
            <a:chExt cx="13022859" cy="893521"/>
          </a:xfrm>
        </p:grpSpPr>
        <p:sp>
          <p:nvSpPr>
            <p:cNvPr name="Freeform 4" id="4"/>
            <p:cNvSpPr/>
            <p:nvPr/>
          </p:nvSpPr>
          <p:spPr>
            <a:xfrm flipH="false" flipV="false" rot="0">
              <a:off x="9017" y="9017"/>
              <a:ext cx="13004800" cy="875411"/>
            </a:xfrm>
            <a:custGeom>
              <a:avLst/>
              <a:gdLst/>
              <a:ahLst/>
              <a:cxnLst/>
              <a:rect r="r" b="b" t="t" l="l"/>
              <a:pathLst>
                <a:path h="875411" w="13004800">
                  <a:moveTo>
                    <a:pt x="0" y="0"/>
                  </a:moveTo>
                  <a:lnTo>
                    <a:pt x="13004800" y="0"/>
                  </a:lnTo>
                  <a:lnTo>
                    <a:pt x="13004800" y="875411"/>
                  </a:lnTo>
                  <a:lnTo>
                    <a:pt x="0" y="875411"/>
                  </a:lnTo>
                  <a:close/>
                </a:path>
              </a:pathLst>
            </a:custGeom>
            <a:solidFill>
              <a:srgbClr val="004174"/>
            </a:solidFill>
            <a:ln w="12700">
              <a:solidFill>
                <a:srgbClr val="000000"/>
              </a:solidFill>
            </a:ln>
          </p:spPr>
        </p:sp>
        <p:sp>
          <p:nvSpPr>
            <p:cNvPr name="Freeform 5" id="5"/>
            <p:cNvSpPr/>
            <p:nvPr/>
          </p:nvSpPr>
          <p:spPr>
            <a:xfrm flipH="false" flipV="false" rot="0">
              <a:off x="0" y="0"/>
              <a:ext cx="13022835" cy="893445"/>
            </a:xfrm>
            <a:custGeom>
              <a:avLst/>
              <a:gdLst/>
              <a:ahLst/>
              <a:cxnLst/>
              <a:rect r="r" b="b" t="t" l="l"/>
              <a:pathLst>
                <a:path h="893445" w="13022835">
                  <a:moveTo>
                    <a:pt x="9017" y="0"/>
                  </a:moveTo>
                  <a:lnTo>
                    <a:pt x="13013817" y="0"/>
                  </a:lnTo>
                  <a:cubicBezTo>
                    <a:pt x="13018770" y="0"/>
                    <a:pt x="13022835" y="4064"/>
                    <a:pt x="13022835" y="9017"/>
                  </a:cubicBezTo>
                  <a:lnTo>
                    <a:pt x="13022835" y="884428"/>
                  </a:lnTo>
                  <a:cubicBezTo>
                    <a:pt x="13022835" y="889381"/>
                    <a:pt x="13018770" y="893445"/>
                    <a:pt x="13013817" y="893445"/>
                  </a:cubicBezTo>
                  <a:lnTo>
                    <a:pt x="9017" y="893445"/>
                  </a:lnTo>
                  <a:cubicBezTo>
                    <a:pt x="4064" y="893445"/>
                    <a:pt x="0" y="889381"/>
                    <a:pt x="0" y="884428"/>
                  </a:cubicBezTo>
                  <a:lnTo>
                    <a:pt x="0" y="9017"/>
                  </a:lnTo>
                  <a:cubicBezTo>
                    <a:pt x="0" y="4064"/>
                    <a:pt x="4064" y="0"/>
                    <a:pt x="9017" y="0"/>
                  </a:cubicBezTo>
                  <a:moveTo>
                    <a:pt x="9017" y="18034"/>
                  </a:moveTo>
                  <a:lnTo>
                    <a:pt x="9017" y="9017"/>
                  </a:lnTo>
                  <a:lnTo>
                    <a:pt x="18034" y="9017"/>
                  </a:lnTo>
                  <a:lnTo>
                    <a:pt x="18034" y="884428"/>
                  </a:lnTo>
                  <a:lnTo>
                    <a:pt x="9017" y="884428"/>
                  </a:lnTo>
                  <a:lnTo>
                    <a:pt x="9017" y="875411"/>
                  </a:lnTo>
                  <a:lnTo>
                    <a:pt x="13013817" y="875411"/>
                  </a:lnTo>
                  <a:lnTo>
                    <a:pt x="13013817" y="884428"/>
                  </a:lnTo>
                  <a:lnTo>
                    <a:pt x="13004800" y="884428"/>
                  </a:lnTo>
                  <a:lnTo>
                    <a:pt x="13004800" y="9017"/>
                  </a:lnTo>
                  <a:lnTo>
                    <a:pt x="13013817" y="9017"/>
                  </a:lnTo>
                  <a:lnTo>
                    <a:pt x="13013817" y="18034"/>
                  </a:lnTo>
                  <a:lnTo>
                    <a:pt x="9017" y="18034"/>
                  </a:lnTo>
                  <a:close/>
                </a:path>
              </a:pathLst>
            </a:custGeom>
            <a:solidFill>
              <a:srgbClr val="002D53"/>
            </a:solidFill>
            <a:ln w="12700">
              <a:solidFill>
                <a:srgbClr val="000000"/>
              </a:solidFill>
            </a:ln>
          </p:spPr>
        </p:sp>
      </p:grpSp>
      <p:grpSp>
        <p:nvGrpSpPr>
          <p:cNvPr name="Group 6" id="6"/>
          <p:cNvGrpSpPr/>
          <p:nvPr/>
        </p:nvGrpSpPr>
        <p:grpSpPr>
          <a:xfrm rot="0">
            <a:off x="2574625" y="-3"/>
            <a:ext cx="13106093" cy="923325"/>
            <a:chOff x="0" y="0"/>
            <a:chExt cx="12426518" cy="875449"/>
          </a:xfrm>
        </p:grpSpPr>
        <p:sp>
          <p:nvSpPr>
            <p:cNvPr name="Freeform 7" id="7"/>
            <p:cNvSpPr/>
            <p:nvPr/>
          </p:nvSpPr>
          <p:spPr>
            <a:xfrm flipH="false" flipV="false" rot="0">
              <a:off x="0" y="0"/>
              <a:ext cx="12426569" cy="875411"/>
            </a:xfrm>
            <a:custGeom>
              <a:avLst/>
              <a:gdLst/>
              <a:ahLst/>
              <a:cxnLst/>
              <a:rect r="r" b="b" t="t" l="l"/>
              <a:pathLst>
                <a:path h="875411" w="12426569">
                  <a:moveTo>
                    <a:pt x="0" y="0"/>
                  </a:moveTo>
                  <a:lnTo>
                    <a:pt x="12426569" y="0"/>
                  </a:lnTo>
                  <a:lnTo>
                    <a:pt x="12426569" y="875411"/>
                  </a:lnTo>
                  <a:lnTo>
                    <a:pt x="0" y="875411"/>
                  </a:lnTo>
                  <a:close/>
                </a:path>
              </a:pathLst>
            </a:custGeom>
            <a:solidFill>
              <a:srgbClr val="004174"/>
            </a:solidFill>
            <a:ln w="12700">
              <a:solidFill>
                <a:srgbClr val="000000"/>
              </a:solidFill>
            </a:ln>
          </p:spPr>
        </p:sp>
        <p:sp>
          <p:nvSpPr>
            <p:cNvPr name="TextBox 8" id="8"/>
            <p:cNvSpPr txBox="true"/>
            <p:nvPr/>
          </p:nvSpPr>
          <p:spPr>
            <a:xfrm>
              <a:off x="0" y="0"/>
              <a:ext cx="12426518" cy="875449"/>
            </a:xfrm>
            <a:prstGeom prst="rect">
              <a:avLst/>
            </a:prstGeom>
          </p:spPr>
          <p:txBody>
            <a:bodyPr anchor="t" rtlCol="false" tIns="50800" lIns="50800" bIns="50800" rIns="50800"/>
            <a:lstStyle/>
            <a:p>
              <a:pPr algn="l">
                <a:lnSpc>
                  <a:spcPts val="3240"/>
                </a:lnSpc>
              </a:pPr>
              <a:r>
                <a:rPr lang="en-US" sz="2700">
                  <a:solidFill>
                    <a:srgbClr val="FFFFFF"/>
                  </a:solidFill>
                  <a:latin typeface="Oswald"/>
                  <a:ea typeface="Oswald"/>
                  <a:cs typeface="Oswald"/>
                  <a:sym typeface="Oswald"/>
                </a:rPr>
                <a:t>Facultatea de Matematică și Informatică</a:t>
              </a:r>
            </a:p>
            <a:p>
              <a:pPr algn="l">
                <a:lnSpc>
                  <a:spcPts val="2879"/>
                </a:lnSpc>
              </a:pPr>
              <a:r>
                <a:rPr lang="en-US" sz="2399">
                  <a:solidFill>
                    <a:srgbClr val="FFFFFF"/>
                  </a:solidFill>
                  <a:latin typeface="Oswald"/>
                  <a:ea typeface="Oswald"/>
                  <a:cs typeface="Oswald"/>
                  <a:sym typeface="Oswald"/>
                </a:rPr>
                <a:t>Universitatea Babeș-Bolyai</a:t>
              </a:r>
            </a:p>
          </p:txBody>
        </p:sp>
      </p:grpSp>
      <p:grpSp>
        <p:nvGrpSpPr>
          <p:cNvPr name="Group 9" id="9"/>
          <p:cNvGrpSpPr/>
          <p:nvPr/>
        </p:nvGrpSpPr>
        <p:grpSpPr>
          <a:xfrm rot="0">
            <a:off x="2574639" y="1315276"/>
            <a:ext cx="13106093" cy="1154073"/>
            <a:chOff x="0" y="0"/>
            <a:chExt cx="12426518" cy="1094232"/>
          </a:xfrm>
        </p:grpSpPr>
        <p:sp>
          <p:nvSpPr>
            <p:cNvPr name="Freeform 10" id="10"/>
            <p:cNvSpPr/>
            <p:nvPr/>
          </p:nvSpPr>
          <p:spPr>
            <a:xfrm flipH="false" flipV="false" rot="0">
              <a:off x="0" y="0"/>
              <a:ext cx="12426516" cy="1094234"/>
            </a:xfrm>
            <a:custGeom>
              <a:avLst/>
              <a:gdLst/>
              <a:ahLst/>
              <a:cxnLst/>
              <a:rect r="r" b="b" t="t" l="l"/>
              <a:pathLst>
                <a:path h="1094234" w="12426516">
                  <a:moveTo>
                    <a:pt x="0" y="0"/>
                  </a:moveTo>
                  <a:lnTo>
                    <a:pt x="12426516" y="0"/>
                  </a:lnTo>
                  <a:lnTo>
                    <a:pt x="12426516" y="1094234"/>
                  </a:lnTo>
                  <a:lnTo>
                    <a:pt x="0" y="1094234"/>
                  </a:lnTo>
                  <a:close/>
                </a:path>
              </a:pathLst>
            </a:custGeom>
            <a:solidFill>
              <a:srgbClr val="000000">
                <a:alpha val="0"/>
              </a:srgbClr>
            </a:solidFill>
            <a:ln w="12700">
              <a:solidFill>
                <a:srgbClr val="000000"/>
              </a:solidFill>
            </a:ln>
          </p:spPr>
        </p:sp>
        <p:sp>
          <p:nvSpPr>
            <p:cNvPr name="TextBox 11" id="11"/>
            <p:cNvSpPr txBox="true"/>
            <p:nvPr/>
          </p:nvSpPr>
          <p:spPr>
            <a:xfrm>
              <a:off x="0" y="0"/>
              <a:ext cx="12426518" cy="1094232"/>
            </a:xfrm>
            <a:prstGeom prst="rect">
              <a:avLst/>
            </a:prstGeom>
          </p:spPr>
          <p:txBody>
            <a:bodyPr anchor="ctr" rtlCol="false" tIns="0" lIns="0" bIns="0" rIns="0"/>
            <a:lstStyle/>
            <a:p>
              <a:pPr algn="l">
                <a:lnSpc>
                  <a:spcPts val="6480"/>
                </a:lnSpc>
              </a:pPr>
              <a:r>
                <a:rPr lang="en-US" sz="5400">
                  <a:solidFill>
                    <a:srgbClr val="004174"/>
                  </a:solidFill>
                  <a:latin typeface="Oswald"/>
                  <a:ea typeface="Oswald"/>
                  <a:cs typeface="Oswald"/>
                  <a:sym typeface="Oswald"/>
                </a:rPr>
                <a:t>Motivation</a:t>
              </a:r>
            </a:p>
          </p:txBody>
        </p:sp>
      </p:grpSp>
      <p:sp>
        <p:nvSpPr>
          <p:cNvPr name="TextBox 12" id="12"/>
          <p:cNvSpPr txBox="true"/>
          <p:nvPr/>
        </p:nvSpPr>
        <p:spPr>
          <a:xfrm rot="0">
            <a:off x="3114537" y="3047100"/>
            <a:ext cx="12058926" cy="5831800"/>
          </a:xfrm>
          <a:prstGeom prst="rect">
            <a:avLst/>
          </a:prstGeom>
        </p:spPr>
        <p:txBody>
          <a:bodyPr anchor="t" rtlCol="false" tIns="0" lIns="0" bIns="0" rIns="0">
            <a:spAutoFit/>
          </a:bodyPr>
          <a:lstStyle/>
          <a:p>
            <a:pPr algn="l">
              <a:lnSpc>
                <a:spcPts val="3341"/>
              </a:lnSpc>
            </a:pPr>
            <a:r>
              <a:rPr lang="en-US" sz="3093">
                <a:solidFill>
                  <a:srgbClr val="114374"/>
                </a:solidFill>
                <a:latin typeface="Lato"/>
                <a:ea typeface="Lato"/>
                <a:cs typeface="Lato"/>
                <a:sym typeface="Lato"/>
              </a:rPr>
              <a:t>The project was inspired by a common challenge faced by readers: choosing the next book to read. We also wanted to see an overview and gain an insight on the last 10 years’ books. By combining data analysis with an interactive interface, the application aims to support discovery and decision-making in a structured and engaging way.</a:t>
            </a:r>
          </a:p>
          <a:p>
            <a:pPr algn="l">
              <a:lnSpc>
                <a:spcPts val="3341"/>
              </a:lnSpc>
            </a:pPr>
          </a:p>
          <a:p>
            <a:pPr algn="l">
              <a:lnSpc>
                <a:spcPts val="3341"/>
              </a:lnSpc>
            </a:pPr>
            <a:r>
              <a:rPr lang="en-US" sz="3093">
                <a:solidFill>
                  <a:srgbClr val="114374"/>
                </a:solidFill>
                <a:latin typeface="Lato"/>
                <a:ea typeface="Lato"/>
                <a:cs typeface="Lato"/>
                <a:sym typeface="Lato"/>
              </a:rPr>
              <a:t>This topic is relevant both personally and academically. On a personal level, it aligns with an interest in reading and literature. Academically, it provides a practical context for applying data analysis, visualization, and machine learning techniques to a real-world dataset, demonstrating how large-scale data can be transformed into meaningful insights.</a:t>
            </a:r>
          </a:p>
          <a:p>
            <a:pPr algn="l">
              <a:lnSpc>
                <a:spcPts val="3341"/>
              </a:lnSpc>
            </a:pPr>
          </a:p>
          <a:p>
            <a:pPr algn="l" marL="398145" indent="-199072" lvl="1">
              <a:lnSpc>
                <a:spcPts val="3341"/>
              </a:lnSpc>
            </a:pPr>
          </a:p>
        </p:txBody>
      </p:sp>
      <p:grpSp>
        <p:nvGrpSpPr>
          <p:cNvPr name="Group 13" id="13"/>
          <p:cNvGrpSpPr/>
          <p:nvPr/>
        </p:nvGrpSpPr>
        <p:grpSpPr>
          <a:xfrm rot="0">
            <a:off x="2574639" y="9534522"/>
            <a:ext cx="3086100" cy="547688"/>
            <a:chOff x="0" y="0"/>
            <a:chExt cx="2926080" cy="519289"/>
          </a:xfrm>
        </p:grpSpPr>
        <p:sp>
          <p:nvSpPr>
            <p:cNvPr name="Freeform 14" id="14"/>
            <p:cNvSpPr/>
            <p:nvPr/>
          </p:nvSpPr>
          <p:spPr>
            <a:xfrm flipH="false" flipV="false" rot="0">
              <a:off x="0" y="0"/>
              <a:ext cx="2926080" cy="519287"/>
            </a:xfrm>
            <a:custGeom>
              <a:avLst/>
              <a:gdLst/>
              <a:ahLst/>
              <a:cxnLst/>
              <a:rect r="r" b="b" t="t" l="l"/>
              <a:pathLst>
                <a:path h="519287" w="2926080">
                  <a:moveTo>
                    <a:pt x="0" y="0"/>
                  </a:moveTo>
                  <a:lnTo>
                    <a:pt x="2926080" y="0"/>
                  </a:lnTo>
                  <a:lnTo>
                    <a:pt x="2926080" y="519287"/>
                  </a:lnTo>
                  <a:lnTo>
                    <a:pt x="0" y="519287"/>
                  </a:lnTo>
                  <a:close/>
                </a:path>
              </a:pathLst>
            </a:custGeom>
            <a:solidFill>
              <a:srgbClr val="000000">
                <a:alpha val="0"/>
              </a:srgbClr>
            </a:solidFill>
            <a:ln w="12700">
              <a:solidFill>
                <a:srgbClr val="000000"/>
              </a:solidFill>
            </a:ln>
          </p:spPr>
        </p:sp>
        <p:sp>
          <p:nvSpPr>
            <p:cNvPr name="TextBox 15" id="15"/>
            <p:cNvSpPr txBox="true"/>
            <p:nvPr/>
          </p:nvSpPr>
          <p:spPr>
            <a:xfrm>
              <a:off x="0" y="-9525"/>
              <a:ext cx="2926080" cy="528814"/>
            </a:xfrm>
            <a:prstGeom prst="rect">
              <a:avLst/>
            </a:prstGeom>
          </p:spPr>
          <p:txBody>
            <a:bodyPr anchor="ctr" rtlCol="false" tIns="0" lIns="0" bIns="0" rIns="0"/>
            <a:lstStyle/>
            <a:p>
              <a:pPr algn="l">
                <a:lnSpc>
                  <a:spcPts val="1620"/>
                </a:lnSpc>
              </a:pPr>
              <a:r>
                <a:rPr lang="en-US" sz="1350">
                  <a:solidFill>
                    <a:srgbClr val="114374"/>
                  </a:solidFill>
                  <a:latin typeface="Lato"/>
                  <a:ea typeface="Lato"/>
                  <a:cs typeface="Lato"/>
                  <a:sym typeface="Lato"/>
                </a:rPr>
                <a:t>1/26/2026</a:t>
              </a:r>
            </a:p>
          </p:txBody>
        </p:sp>
      </p:grpSp>
      <p:grpSp>
        <p:nvGrpSpPr>
          <p:cNvPr name="Group 16" id="16"/>
          <p:cNvGrpSpPr/>
          <p:nvPr/>
        </p:nvGrpSpPr>
        <p:grpSpPr>
          <a:xfrm rot="0">
            <a:off x="12594619" y="9541996"/>
            <a:ext cx="3086100" cy="547689"/>
            <a:chOff x="0" y="0"/>
            <a:chExt cx="2926080" cy="519290"/>
          </a:xfrm>
        </p:grpSpPr>
        <p:sp>
          <p:nvSpPr>
            <p:cNvPr name="Freeform 17" id="17"/>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a:ln w="12700">
              <a:solidFill>
                <a:srgbClr val="000000"/>
              </a:solidFill>
            </a:ln>
          </p:spPr>
        </p:sp>
        <p:sp>
          <p:nvSpPr>
            <p:cNvPr name="TextBox 18" id="18"/>
            <p:cNvSpPr txBox="true"/>
            <p:nvPr/>
          </p:nvSpPr>
          <p:spPr>
            <a:xfrm>
              <a:off x="0" y="-9525"/>
              <a:ext cx="2926080" cy="528815"/>
            </a:xfrm>
            <a:prstGeom prst="rect">
              <a:avLst/>
            </a:prstGeom>
          </p:spPr>
          <p:txBody>
            <a:bodyPr anchor="ctr" rtlCol="false" tIns="0" lIns="0" bIns="0" rIns="0"/>
            <a:lstStyle/>
            <a:p>
              <a:pPr algn="r">
                <a:lnSpc>
                  <a:spcPts val="1620"/>
                </a:lnSpc>
              </a:pPr>
              <a:r>
                <a:rPr lang="en-US" sz="1350">
                  <a:solidFill>
                    <a:srgbClr val="114374"/>
                  </a:solidFill>
                  <a:latin typeface="Lato"/>
                  <a:ea typeface="Lato"/>
                  <a:cs typeface="Lato"/>
                  <a:sym typeface="Lato"/>
                </a:rPr>
                <a:t>3</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alphaModFix amt="97000"/>
            </a:blip>
            <a:stretch>
              <a:fillRect l="0" t="0" r="0" b="0"/>
            </a:stretch>
          </a:blipFill>
        </p:spPr>
      </p:sp>
      <p:grpSp>
        <p:nvGrpSpPr>
          <p:cNvPr name="Group 3" id="3"/>
          <p:cNvGrpSpPr/>
          <p:nvPr/>
        </p:nvGrpSpPr>
        <p:grpSpPr>
          <a:xfrm rot="0">
            <a:off x="2276476" y="-9524"/>
            <a:ext cx="13735047" cy="942386"/>
            <a:chOff x="0" y="0"/>
            <a:chExt cx="13022859" cy="893521"/>
          </a:xfrm>
        </p:grpSpPr>
        <p:sp>
          <p:nvSpPr>
            <p:cNvPr name="Freeform 4" id="4"/>
            <p:cNvSpPr/>
            <p:nvPr/>
          </p:nvSpPr>
          <p:spPr>
            <a:xfrm flipH="false" flipV="false" rot="0">
              <a:off x="9017" y="9017"/>
              <a:ext cx="13004800" cy="875411"/>
            </a:xfrm>
            <a:custGeom>
              <a:avLst/>
              <a:gdLst/>
              <a:ahLst/>
              <a:cxnLst/>
              <a:rect r="r" b="b" t="t" l="l"/>
              <a:pathLst>
                <a:path h="875411" w="13004800">
                  <a:moveTo>
                    <a:pt x="0" y="0"/>
                  </a:moveTo>
                  <a:lnTo>
                    <a:pt x="13004800" y="0"/>
                  </a:lnTo>
                  <a:lnTo>
                    <a:pt x="13004800" y="875411"/>
                  </a:lnTo>
                  <a:lnTo>
                    <a:pt x="0" y="875411"/>
                  </a:lnTo>
                  <a:close/>
                </a:path>
              </a:pathLst>
            </a:custGeom>
            <a:solidFill>
              <a:srgbClr val="004174"/>
            </a:solidFill>
            <a:ln w="12700">
              <a:solidFill>
                <a:srgbClr val="000000"/>
              </a:solidFill>
            </a:ln>
          </p:spPr>
        </p:sp>
        <p:sp>
          <p:nvSpPr>
            <p:cNvPr name="Freeform 5" id="5"/>
            <p:cNvSpPr/>
            <p:nvPr/>
          </p:nvSpPr>
          <p:spPr>
            <a:xfrm flipH="false" flipV="false" rot="0">
              <a:off x="0" y="0"/>
              <a:ext cx="13022835" cy="893445"/>
            </a:xfrm>
            <a:custGeom>
              <a:avLst/>
              <a:gdLst/>
              <a:ahLst/>
              <a:cxnLst/>
              <a:rect r="r" b="b" t="t" l="l"/>
              <a:pathLst>
                <a:path h="893445" w="13022835">
                  <a:moveTo>
                    <a:pt x="9017" y="0"/>
                  </a:moveTo>
                  <a:lnTo>
                    <a:pt x="13013817" y="0"/>
                  </a:lnTo>
                  <a:cubicBezTo>
                    <a:pt x="13018770" y="0"/>
                    <a:pt x="13022835" y="4064"/>
                    <a:pt x="13022835" y="9017"/>
                  </a:cubicBezTo>
                  <a:lnTo>
                    <a:pt x="13022835" y="884428"/>
                  </a:lnTo>
                  <a:cubicBezTo>
                    <a:pt x="13022835" y="889381"/>
                    <a:pt x="13018770" y="893445"/>
                    <a:pt x="13013817" y="893445"/>
                  </a:cubicBezTo>
                  <a:lnTo>
                    <a:pt x="9017" y="893445"/>
                  </a:lnTo>
                  <a:cubicBezTo>
                    <a:pt x="4064" y="893445"/>
                    <a:pt x="0" y="889381"/>
                    <a:pt x="0" y="884428"/>
                  </a:cubicBezTo>
                  <a:lnTo>
                    <a:pt x="0" y="9017"/>
                  </a:lnTo>
                  <a:cubicBezTo>
                    <a:pt x="0" y="4064"/>
                    <a:pt x="4064" y="0"/>
                    <a:pt x="9017" y="0"/>
                  </a:cubicBezTo>
                  <a:moveTo>
                    <a:pt x="9017" y="18034"/>
                  </a:moveTo>
                  <a:lnTo>
                    <a:pt x="9017" y="9017"/>
                  </a:lnTo>
                  <a:lnTo>
                    <a:pt x="18034" y="9017"/>
                  </a:lnTo>
                  <a:lnTo>
                    <a:pt x="18034" y="884428"/>
                  </a:lnTo>
                  <a:lnTo>
                    <a:pt x="9017" y="884428"/>
                  </a:lnTo>
                  <a:lnTo>
                    <a:pt x="9017" y="875411"/>
                  </a:lnTo>
                  <a:lnTo>
                    <a:pt x="13013817" y="875411"/>
                  </a:lnTo>
                  <a:lnTo>
                    <a:pt x="13013817" y="884428"/>
                  </a:lnTo>
                  <a:lnTo>
                    <a:pt x="13004800" y="884428"/>
                  </a:lnTo>
                  <a:lnTo>
                    <a:pt x="13004800" y="9017"/>
                  </a:lnTo>
                  <a:lnTo>
                    <a:pt x="13013817" y="9017"/>
                  </a:lnTo>
                  <a:lnTo>
                    <a:pt x="13013817" y="18034"/>
                  </a:lnTo>
                  <a:lnTo>
                    <a:pt x="9017" y="18034"/>
                  </a:lnTo>
                  <a:close/>
                </a:path>
              </a:pathLst>
            </a:custGeom>
            <a:solidFill>
              <a:srgbClr val="002D53"/>
            </a:solidFill>
            <a:ln w="12700">
              <a:solidFill>
                <a:srgbClr val="000000"/>
              </a:solidFill>
            </a:ln>
          </p:spPr>
        </p:sp>
      </p:grpSp>
      <p:grpSp>
        <p:nvGrpSpPr>
          <p:cNvPr name="Group 6" id="6"/>
          <p:cNvGrpSpPr/>
          <p:nvPr/>
        </p:nvGrpSpPr>
        <p:grpSpPr>
          <a:xfrm rot="0">
            <a:off x="2574625" y="-3"/>
            <a:ext cx="13106093" cy="923325"/>
            <a:chOff x="0" y="0"/>
            <a:chExt cx="12426518" cy="875449"/>
          </a:xfrm>
        </p:grpSpPr>
        <p:sp>
          <p:nvSpPr>
            <p:cNvPr name="Freeform 7" id="7"/>
            <p:cNvSpPr/>
            <p:nvPr/>
          </p:nvSpPr>
          <p:spPr>
            <a:xfrm flipH="false" flipV="false" rot="0">
              <a:off x="0" y="0"/>
              <a:ext cx="12426569" cy="875411"/>
            </a:xfrm>
            <a:custGeom>
              <a:avLst/>
              <a:gdLst/>
              <a:ahLst/>
              <a:cxnLst/>
              <a:rect r="r" b="b" t="t" l="l"/>
              <a:pathLst>
                <a:path h="875411" w="12426569">
                  <a:moveTo>
                    <a:pt x="0" y="0"/>
                  </a:moveTo>
                  <a:lnTo>
                    <a:pt x="12426569" y="0"/>
                  </a:lnTo>
                  <a:lnTo>
                    <a:pt x="12426569" y="875411"/>
                  </a:lnTo>
                  <a:lnTo>
                    <a:pt x="0" y="875411"/>
                  </a:lnTo>
                  <a:close/>
                </a:path>
              </a:pathLst>
            </a:custGeom>
            <a:solidFill>
              <a:srgbClr val="004174"/>
            </a:solidFill>
            <a:ln w="12700">
              <a:solidFill>
                <a:srgbClr val="000000"/>
              </a:solidFill>
            </a:ln>
          </p:spPr>
        </p:sp>
        <p:sp>
          <p:nvSpPr>
            <p:cNvPr name="TextBox 8" id="8"/>
            <p:cNvSpPr txBox="true"/>
            <p:nvPr/>
          </p:nvSpPr>
          <p:spPr>
            <a:xfrm>
              <a:off x="0" y="0"/>
              <a:ext cx="12426518" cy="875449"/>
            </a:xfrm>
            <a:prstGeom prst="rect">
              <a:avLst/>
            </a:prstGeom>
          </p:spPr>
          <p:txBody>
            <a:bodyPr anchor="t" rtlCol="false" tIns="50800" lIns="50800" bIns="50800" rIns="50800"/>
            <a:lstStyle/>
            <a:p>
              <a:pPr algn="l">
                <a:lnSpc>
                  <a:spcPts val="3240"/>
                </a:lnSpc>
              </a:pPr>
              <a:r>
                <a:rPr lang="en-US" sz="2700">
                  <a:solidFill>
                    <a:srgbClr val="FFFFFF"/>
                  </a:solidFill>
                  <a:latin typeface="Oswald"/>
                  <a:ea typeface="Oswald"/>
                  <a:cs typeface="Oswald"/>
                  <a:sym typeface="Oswald"/>
                </a:rPr>
                <a:t>Facultatea de Matematică și Informatică</a:t>
              </a:r>
            </a:p>
            <a:p>
              <a:pPr algn="l">
                <a:lnSpc>
                  <a:spcPts val="2879"/>
                </a:lnSpc>
              </a:pPr>
              <a:r>
                <a:rPr lang="en-US" sz="2399">
                  <a:solidFill>
                    <a:srgbClr val="FFFFFF"/>
                  </a:solidFill>
                  <a:latin typeface="Oswald"/>
                  <a:ea typeface="Oswald"/>
                  <a:cs typeface="Oswald"/>
                  <a:sym typeface="Oswald"/>
                </a:rPr>
                <a:t>Universitatea Babeș-Bolyai</a:t>
              </a:r>
            </a:p>
          </p:txBody>
        </p:sp>
      </p:grpSp>
      <p:grpSp>
        <p:nvGrpSpPr>
          <p:cNvPr name="Group 9" id="9"/>
          <p:cNvGrpSpPr/>
          <p:nvPr/>
        </p:nvGrpSpPr>
        <p:grpSpPr>
          <a:xfrm rot="0">
            <a:off x="2574639" y="1315276"/>
            <a:ext cx="13106093" cy="1154073"/>
            <a:chOff x="0" y="0"/>
            <a:chExt cx="12426518" cy="1094232"/>
          </a:xfrm>
        </p:grpSpPr>
        <p:sp>
          <p:nvSpPr>
            <p:cNvPr name="Freeform 10" id="10"/>
            <p:cNvSpPr/>
            <p:nvPr/>
          </p:nvSpPr>
          <p:spPr>
            <a:xfrm flipH="false" flipV="false" rot="0">
              <a:off x="0" y="0"/>
              <a:ext cx="12426516" cy="1094234"/>
            </a:xfrm>
            <a:custGeom>
              <a:avLst/>
              <a:gdLst/>
              <a:ahLst/>
              <a:cxnLst/>
              <a:rect r="r" b="b" t="t" l="l"/>
              <a:pathLst>
                <a:path h="1094234" w="12426516">
                  <a:moveTo>
                    <a:pt x="0" y="0"/>
                  </a:moveTo>
                  <a:lnTo>
                    <a:pt x="12426516" y="0"/>
                  </a:lnTo>
                  <a:lnTo>
                    <a:pt x="12426516" y="1094234"/>
                  </a:lnTo>
                  <a:lnTo>
                    <a:pt x="0" y="1094234"/>
                  </a:lnTo>
                  <a:close/>
                </a:path>
              </a:pathLst>
            </a:custGeom>
            <a:solidFill>
              <a:srgbClr val="000000">
                <a:alpha val="0"/>
              </a:srgbClr>
            </a:solidFill>
            <a:ln w="12700">
              <a:solidFill>
                <a:srgbClr val="000000"/>
              </a:solidFill>
            </a:ln>
          </p:spPr>
        </p:sp>
        <p:sp>
          <p:nvSpPr>
            <p:cNvPr name="TextBox 11" id="11"/>
            <p:cNvSpPr txBox="true"/>
            <p:nvPr/>
          </p:nvSpPr>
          <p:spPr>
            <a:xfrm>
              <a:off x="0" y="0"/>
              <a:ext cx="12426518" cy="1094232"/>
            </a:xfrm>
            <a:prstGeom prst="rect">
              <a:avLst/>
            </a:prstGeom>
          </p:spPr>
          <p:txBody>
            <a:bodyPr anchor="ctr" rtlCol="false" tIns="0" lIns="0" bIns="0" rIns="0"/>
            <a:lstStyle/>
            <a:p>
              <a:pPr algn="l">
                <a:lnSpc>
                  <a:spcPts val="6480"/>
                </a:lnSpc>
              </a:pPr>
              <a:r>
                <a:rPr lang="en-US" sz="5400">
                  <a:solidFill>
                    <a:srgbClr val="004174"/>
                  </a:solidFill>
                  <a:latin typeface="Oswald"/>
                  <a:ea typeface="Oswald"/>
                  <a:cs typeface="Oswald"/>
                  <a:sym typeface="Oswald"/>
                </a:rPr>
                <a:t>The main features of the project</a:t>
              </a:r>
            </a:p>
          </p:txBody>
        </p:sp>
      </p:grpSp>
      <p:sp>
        <p:nvSpPr>
          <p:cNvPr name="TextBox 12" id="12"/>
          <p:cNvSpPr txBox="true"/>
          <p:nvPr/>
        </p:nvSpPr>
        <p:spPr>
          <a:xfrm rot="0">
            <a:off x="3300185" y="3307938"/>
            <a:ext cx="11654974" cy="5416570"/>
          </a:xfrm>
          <a:prstGeom prst="rect">
            <a:avLst/>
          </a:prstGeom>
        </p:spPr>
        <p:txBody>
          <a:bodyPr anchor="t" rtlCol="false" tIns="0" lIns="0" bIns="0" rIns="0">
            <a:spAutoFit/>
          </a:bodyPr>
          <a:lstStyle/>
          <a:p>
            <a:pPr algn="l">
              <a:lnSpc>
                <a:spcPts val="3341"/>
              </a:lnSpc>
            </a:pPr>
            <a:r>
              <a:rPr lang="en-US" sz="3093">
                <a:solidFill>
                  <a:srgbClr val="114374"/>
                </a:solidFill>
                <a:latin typeface="Lato"/>
                <a:ea typeface="Lato"/>
                <a:cs typeface="Lato"/>
                <a:sym typeface="Lato"/>
              </a:rPr>
              <a:t>The application is built around a large-scale book dataset and provides functionalities such as sorting, filtering, searching, statistical analysis, visualizations, computational methods and machine learning techniques. </a:t>
            </a:r>
          </a:p>
          <a:p>
            <a:pPr algn="l">
              <a:lnSpc>
                <a:spcPts val="3341"/>
              </a:lnSpc>
            </a:pPr>
          </a:p>
          <a:p>
            <a:pPr algn="l">
              <a:lnSpc>
                <a:spcPts val="3341"/>
              </a:lnSpc>
            </a:pPr>
            <a:r>
              <a:rPr lang="en-US" sz="3093">
                <a:solidFill>
                  <a:srgbClr val="114374"/>
                </a:solidFill>
                <a:latin typeface="Lato"/>
                <a:ea typeface="Lato"/>
                <a:cs typeface="Lato"/>
                <a:sym typeface="Lato"/>
              </a:rPr>
              <a:t>The project is implemented in four iterations, each expanding the scope and complexity of the system:</a:t>
            </a:r>
          </a:p>
          <a:p>
            <a:pPr algn="l">
              <a:lnSpc>
                <a:spcPts val="3341"/>
              </a:lnSpc>
            </a:pPr>
          </a:p>
          <a:p>
            <a:pPr algn="l" marL="667940" indent="-333970" lvl="1">
              <a:lnSpc>
                <a:spcPts val="3341"/>
              </a:lnSpc>
              <a:buAutoNum type="arabicPeriod" startAt="1"/>
            </a:pPr>
            <a:r>
              <a:rPr lang="en-US" sz="3093">
                <a:solidFill>
                  <a:srgbClr val="114374"/>
                </a:solidFill>
                <a:latin typeface="Lato"/>
                <a:ea typeface="Lato"/>
                <a:cs typeface="Lato"/>
                <a:sym typeface="Lato"/>
              </a:rPr>
              <a:t>Simple MVP</a:t>
            </a:r>
          </a:p>
          <a:p>
            <a:pPr algn="l" marL="667940" indent="-333970" lvl="1">
              <a:lnSpc>
                <a:spcPts val="3341"/>
              </a:lnSpc>
              <a:buAutoNum type="arabicPeriod" startAt="1"/>
            </a:pPr>
            <a:r>
              <a:rPr lang="en-US" sz="3093">
                <a:solidFill>
                  <a:srgbClr val="114374"/>
                </a:solidFill>
                <a:latin typeface="Lato"/>
                <a:ea typeface="Lato"/>
                <a:cs typeface="Lato"/>
                <a:sym typeface="Lato"/>
              </a:rPr>
              <a:t>Improved frontend and chose a better dataset</a:t>
            </a:r>
          </a:p>
          <a:p>
            <a:pPr algn="l" marL="667940" indent="-333970" lvl="1">
              <a:lnSpc>
                <a:spcPts val="3341"/>
              </a:lnSpc>
              <a:buAutoNum type="arabicPeriod" startAt="1"/>
            </a:pPr>
            <a:r>
              <a:rPr lang="en-US" sz="3093">
                <a:solidFill>
                  <a:srgbClr val="114374"/>
                </a:solidFill>
                <a:latin typeface="Lato"/>
                <a:ea typeface="Lato"/>
                <a:cs typeface="Lato"/>
                <a:sym typeface="Lato"/>
              </a:rPr>
              <a:t>Statistical insights and adjustable plots</a:t>
            </a:r>
          </a:p>
          <a:p>
            <a:pPr algn="l" marL="667940" indent="-333970" lvl="1">
              <a:lnSpc>
                <a:spcPts val="3341"/>
              </a:lnSpc>
              <a:buAutoNum type="arabicPeriod" startAt="1"/>
            </a:pPr>
            <a:r>
              <a:rPr lang="en-US" sz="3093">
                <a:solidFill>
                  <a:srgbClr val="114374"/>
                </a:solidFill>
                <a:latin typeface="Lato"/>
                <a:ea typeface="Lato"/>
                <a:cs typeface="Lato"/>
                <a:sym typeface="Lato"/>
              </a:rPr>
              <a:t>Recommendation engine and semantic search</a:t>
            </a:r>
          </a:p>
          <a:p>
            <a:pPr algn="l">
              <a:lnSpc>
                <a:spcPts val="3341"/>
              </a:lnSpc>
            </a:pPr>
          </a:p>
        </p:txBody>
      </p:sp>
      <p:grpSp>
        <p:nvGrpSpPr>
          <p:cNvPr name="Group 13" id="13"/>
          <p:cNvGrpSpPr/>
          <p:nvPr/>
        </p:nvGrpSpPr>
        <p:grpSpPr>
          <a:xfrm rot="0">
            <a:off x="12594619" y="9541996"/>
            <a:ext cx="3086100" cy="547689"/>
            <a:chOff x="0" y="0"/>
            <a:chExt cx="2926080" cy="519290"/>
          </a:xfrm>
        </p:grpSpPr>
        <p:sp>
          <p:nvSpPr>
            <p:cNvPr name="Freeform 14" id="14"/>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a:ln w="12700">
              <a:solidFill>
                <a:srgbClr val="000000"/>
              </a:solidFill>
            </a:ln>
          </p:spPr>
        </p:sp>
        <p:sp>
          <p:nvSpPr>
            <p:cNvPr name="TextBox 15" id="15"/>
            <p:cNvSpPr txBox="true"/>
            <p:nvPr/>
          </p:nvSpPr>
          <p:spPr>
            <a:xfrm>
              <a:off x="0" y="-9525"/>
              <a:ext cx="2926080" cy="528815"/>
            </a:xfrm>
            <a:prstGeom prst="rect">
              <a:avLst/>
            </a:prstGeom>
          </p:spPr>
          <p:txBody>
            <a:bodyPr anchor="ctr" rtlCol="false" tIns="0" lIns="0" bIns="0" rIns="0"/>
            <a:lstStyle/>
            <a:p>
              <a:pPr algn="r">
                <a:lnSpc>
                  <a:spcPts val="1620"/>
                </a:lnSpc>
              </a:pPr>
              <a:r>
                <a:rPr lang="en-US" sz="1350">
                  <a:solidFill>
                    <a:srgbClr val="114374"/>
                  </a:solidFill>
                  <a:latin typeface="Lato"/>
                  <a:ea typeface="Lato"/>
                  <a:cs typeface="Lato"/>
                  <a:sym typeface="Lato"/>
                </a:rPr>
                <a:t>4</a:t>
              </a:r>
            </a:p>
          </p:txBody>
        </p:sp>
      </p:grpSp>
      <p:grpSp>
        <p:nvGrpSpPr>
          <p:cNvPr name="Group 16" id="16"/>
          <p:cNvGrpSpPr/>
          <p:nvPr/>
        </p:nvGrpSpPr>
        <p:grpSpPr>
          <a:xfrm rot="0">
            <a:off x="2574639" y="9534522"/>
            <a:ext cx="3086100" cy="547688"/>
            <a:chOff x="0" y="0"/>
            <a:chExt cx="2926080" cy="519289"/>
          </a:xfrm>
        </p:grpSpPr>
        <p:sp>
          <p:nvSpPr>
            <p:cNvPr name="Freeform 17" id="17"/>
            <p:cNvSpPr/>
            <p:nvPr/>
          </p:nvSpPr>
          <p:spPr>
            <a:xfrm flipH="false" flipV="false" rot="0">
              <a:off x="0" y="0"/>
              <a:ext cx="2926080" cy="519287"/>
            </a:xfrm>
            <a:custGeom>
              <a:avLst/>
              <a:gdLst/>
              <a:ahLst/>
              <a:cxnLst/>
              <a:rect r="r" b="b" t="t" l="l"/>
              <a:pathLst>
                <a:path h="519287" w="2926080">
                  <a:moveTo>
                    <a:pt x="0" y="0"/>
                  </a:moveTo>
                  <a:lnTo>
                    <a:pt x="2926080" y="0"/>
                  </a:lnTo>
                  <a:lnTo>
                    <a:pt x="2926080" y="519287"/>
                  </a:lnTo>
                  <a:lnTo>
                    <a:pt x="0" y="519287"/>
                  </a:lnTo>
                  <a:close/>
                </a:path>
              </a:pathLst>
            </a:custGeom>
            <a:solidFill>
              <a:srgbClr val="000000">
                <a:alpha val="0"/>
              </a:srgbClr>
            </a:solidFill>
            <a:ln w="12700">
              <a:solidFill>
                <a:srgbClr val="000000"/>
              </a:solidFill>
            </a:ln>
          </p:spPr>
        </p:sp>
        <p:sp>
          <p:nvSpPr>
            <p:cNvPr name="TextBox 18" id="18"/>
            <p:cNvSpPr txBox="true"/>
            <p:nvPr/>
          </p:nvSpPr>
          <p:spPr>
            <a:xfrm>
              <a:off x="0" y="-9525"/>
              <a:ext cx="2926080" cy="528814"/>
            </a:xfrm>
            <a:prstGeom prst="rect">
              <a:avLst/>
            </a:prstGeom>
          </p:spPr>
          <p:txBody>
            <a:bodyPr anchor="ctr" rtlCol="false" tIns="0" lIns="0" bIns="0" rIns="0"/>
            <a:lstStyle/>
            <a:p>
              <a:pPr algn="l">
                <a:lnSpc>
                  <a:spcPts val="1620"/>
                </a:lnSpc>
              </a:pPr>
              <a:r>
                <a:rPr lang="en-US" sz="1350">
                  <a:solidFill>
                    <a:srgbClr val="114374"/>
                  </a:solidFill>
                  <a:latin typeface="Lato"/>
                  <a:ea typeface="Lato"/>
                  <a:cs typeface="Lato"/>
                  <a:sym typeface="Lato"/>
                </a:rPr>
                <a:t>1/26/2026</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alphaModFix amt="97000"/>
            </a:blip>
            <a:stretch>
              <a:fillRect l="0" t="0" r="0" b="0"/>
            </a:stretch>
          </a:blipFill>
        </p:spPr>
      </p:sp>
      <p:grpSp>
        <p:nvGrpSpPr>
          <p:cNvPr name="Group 3" id="3"/>
          <p:cNvGrpSpPr/>
          <p:nvPr/>
        </p:nvGrpSpPr>
        <p:grpSpPr>
          <a:xfrm rot="0">
            <a:off x="2276476" y="-9524"/>
            <a:ext cx="13735047" cy="942386"/>
            <a:chOff x="0" y="0"/>
            <a:chExt cx="13022859" cy="893521"/>
          </a:xfrm>
        </p:grpSpPr>
        <p:sp>
          <p:nvSpPr>
            <p:cNvPr name="Freeform 4" id="4"/>
            <p:cNvSpPr/>
            <p:nvPr/>
          </p:nvSpPr>
          <p:spPr>
            <a:xfrm flipH="false" flipV="false" rot="0">
              <a:off x="9017" y="9017"/>
              <a:ext cx="13004800" cy="875411"/>
            </a:xfrm>
            <a:custGeom>
              <a:avLst/>
              <a:gdLst/>
              <a:ahLst/>
              <a:cxnLst/>
              <a:rect r="r" b="b" t="t" l="l"/>
              <a:pathLst>
                <a:path h="875411" w="13004800">
                  <a:moveTo>
                    <a:pt x="0" y="0"/>
                  </a:moveTo>
                  <a:lnTo>
                    <a:pt x="13004800" y="0"/>
                  </a:lnTo>
                  <a:lnTo>
                    <a:pt x="13004800" y="875411"/>
                  </a:lnTo>
                  <a:lnTo>
                    <a:pt x="0" y="875411"/>
                  </a:lnTo>
                  <a:close/>
                </a:path>
              </a:pathLst>
            </a:custGeom>
            <a:solidFill>
              <a:srgbClr val="004174"/>
            </a:solidFill>
            <a:ln w="12700">
              <a:solidFill>
                <a:srgbClr val="000000"/>
              </a:solidFill>
            </a:ln>
          </p:spPr>
        </p:sp>
        <p:sp>
          <p:nvSpPr>
            <p:cNvPr name="Freeform 5" id="5"/>
            <p:cNvSpPr/>
            <p:nvPr/>
          </p:nvSpPr>
          <p:spPr>
            <a:xfrm flipH="false" flipV="false" rot="0">
              <a:off x="0" y="0"/>
              <a:ext cx="13022835" cy="893445"/>
            </a:xfrm>
            <a:custGeom>
              <a:avLst/>
              <a:gdLst/>
              <a:ahLst/>
              <a:cxnLst/>
              <a:rect r="r" b="b" t="t" l="l"/>
              <a:pathLst>
                <a:path h="893445" w="13022835">
                  <a:moveTo>
                    <a:pt x="9017" y="0"/>
                  </a:moveTo>
                  <a:lnTo>
                    <a:pt x="13013817" y="0"/>
                  </a:lnTo>
                  <a:cubicBezTo>
                    <a:pt x="13018770" y="0"/>
                    <a:pt x="13022835" y="4064"/>
                    <a:pt x="13022835" y="9017"/>
                  </a:cubicBezTo>
                  <a:lnTo>
                    <a:pt x="13022835" y="884428"/>
                  </a:lnTo>
                  <a:cubicBezTo>
                    <a:pt x="13022835" y="889381"/>
                    <a:pt x="13018770" y="893445"/>
                    <a:pt x="13013817" y="893445"/>
                  </a:cubicBezTo>
                  <a:lnTo>
                    <a:pt x="9017" y="893445"/>
                  </a:lnTo>
                  <a:cubicBezTo>
                    <a:pt x="4064" y="893445"/>
                    <a:pt x="0" y="889381"/>
                    <a:pt x="0" y="884428"/>
                  </a:cubicBezTo>
                  <a:lnTo>
                    <a:pt x="0" y="9017"/>
                  </a:lnTo>
                  <a:cubicBezTo>
                    <a:pt x="0" y="4064"/>
                    <a:pt x="4064" y="0"/>
                    <a:pt x="9017" y="0"/>
                  </a:cubicBezTo>
                  <a:moveTo>
                    <a:pt x="9017" y="18034"/>
                  </a:moveTo>
                  <a:lnTo>
                    <a:pt x="9017" y="9017"/>
                  </a:lnTo>
                  <a:lnTo>
                    <a:pt x="18034" y="9017"/>
                  </a:lnTo>
                  <a:lnTo>
                    <a:pt x="18034" y="884428"/>
                  </a:lnTo>
                  <a:lnTo>
                    <a:pt x="9017" y="884428"/>
                  </a:lnTo>
                  <a:lnTo>
                    <a:pt x="9017" y="875411"/>
                  </a:lnTo>
                  <a:lnTo>
                    <a:pt x="13013817" y="875411"/>
                  </a:lnTo>
                  <a:lnTo>
                    <a:pt x="13013817" y="884428"/>
                  </a:lnTo>
                  <a:lnTo>
                    <a:pt x="13004800" y="884428"/>
                  </a:lnTo>
                  <a:lnTo>
                    <a:pt x="13004800" y="9017"/>
                  </a:lnTo>
                  <a:lnTo>
                    <a:pt x="13013817" y="9017"/>
                  </a:lnTo>
                  <a:lnTo>
                    <a:pt x="13013817" y="18034"/>
                  </a:lnTo>
                  <a:lnTo>
                    <a:pt x="9017" y="18034"/>
                  </a:lnTo>
                  <a:close/>
                </a:path>
              </a:pathLst>
            </a:custGeom>
            <a:solidFill>
              <a:srgbClr val="002D53"/>
            </a:solidFill>
            <a:ln w="12700">
              <a:solidFill>
                <a:srgbClr val="000000"/>
              </a:solidFill>
            </a:ln>
          </p:spPr>
        </p:sp>
      </p:grpSp>
      <p:grpSp>
        <p:nvGrpSpPr>
          <p:cNvPr name="Group 6" id="6"/>
          <p:cNvGrpSpPr/>
          <p:nvPr/>
        </p:nvGrpSpPr>
        <p:grpSpPr>
          <a:xfrm rot="0">
            <a:off x="2574625" y="-3"/>
            <a:ext cx="13106093" cy="923325"/>
            <a:chOff x="0" y="0"/>
            <a:chExt cx="12426518" cy="875449"/>
          </a:xfrm>
        </p:grpSpPr>
        <p:sp>
          <p:nvSpPr>
            <p:cNvPr name="Freeform 7" id="7"/>
            <p:cNvSpPr/>
            <p:nvPr/>
          </p:nvSpPr>
          <p:spPr>
            <a:xfrm flipH="false" flipV="false" rot="0">
              <a:off x="0" y="0"/>
              <a:ext cx="12426569" cy="875411"/>
            </a:xfrm>
            <a:custGeom>
              <a:avLst/>
              <a:gdLst/>
              <a:ahLst/>
              <a:cxnLst/>
              <a:rect r="r" b="b" t="t" l="l"/>
              <a:pathLst>
                <a:path h="875411" w="12426569">
                  <a:moveTo>
                    <a:pt x="0" y="0"/>
                  </a:moveTo>
                  <a:lnTo>
                    <a:pt x="12426569" y="0"/>
                  </a:lnTo>
                  <a:lnTo>
                    <a:pt x="12426569" y="875411"/>
                  </a:lnTo>
                  <a:lnTo>
                    <a:pt x="0" y="875411"/>
                  </a:lnTo>
                  <a:close/>
                </a:path>
              </a:pathLst>
            </a:custGeom>
            <a:solidFill>
              <a:srgbClr val="004174"/>
            </a:solidFill>
            <a:ln w="12700">
              <a:solidFill>
                <a:srgbClr val="000000"/>
              </a:solidFill>
            </a:ln>
          </p:spPr>
        </p:sp>
        <p:sp>
          <p:nvSpPr>
            <p:cNvPr name="TextBox 8" id="8"/>
            <p:cNvSpPr txBox="true"/>
            <p:nvPr/>
          </p:nvSpPr>
          <p:spPr>
            <a:xfrm>
              <a:off x="0" y="0"/>
              <a:ext cx="12426518" cy="875449"/>
            </a:xfrm>
            <a:prstGeom prst="rect">
              <a:avLst/>
            </a:prstGeom>
          </p:spPr>
          <p:txBody>
            <a:bodyPr anchor="t" rtlCol="false" tIns="50800" lIns="50800" bIns="50800" rIns="50800"/>
            <a:lstStyle/>
            <a:p>
              <a:pPr algn="l">
                <a:lnSpc>
                  <a:spcPts val="3240"/>
                </a:lnSpc>
              </a:pPr>
              <a:r>
                <a:rPr lang="en-US" sz="2700">
                  <a:solidFill>
                    <a:srgbClr val="FFFFFF"/>
                  </a:solidFill>
                  <a:latin typeface="Oswald"/>
                  <a:ea typeface="Oswald"/>
                  <a:cs typeface="Oswald"/>
                  <a:sym typeface="Oswald"/>
                </a:rPr>
                <a:t>Facultatea de Matematică și Informatică</a:t>
              </a:r>
            </a:p>
            <a:p>
              <a:pPr algn="l">
                <a:lnSpc>
                  <a:spcPts val="2879"/>
                </a:lnSpc>
              </a:pPr>
              <a:r>
                <a:rPr lang="en-US" sz="2399">
                  <a:solidFill>
                    <a:srgbClr val="FFFFFF"/>
                  </a:solidFill>
                  <a:latin typeface="Oswald"/>
                  <a:ea typeface="Oswald"/>
                  <a:cs typeface="Oswald"/>
                  <a:sym typeface="Oswald"/>
                </a:rPr>
                <a:t>Universitatea Babeș-Bolyai</a:t>
              </a:r>
            </a:p>
          </p:txBody>
        </p:sp>
      </p:grpSp>
      <p:grpSp>
        <p:nvGrpSpPr>
          <p:cNvPr name="Group 9" id="9"/>
          <p:cNvGrpSpPr/>
          <p:nvPr/>
        </p:nvGrpSpPr>
        <p:grpSpPr>
          <a:xfrm rot="0">
            <a:off x="2574639" y="1315276"/>
            <a:ext cx="13106093" cy="1298498"/>
            <a:chOff x="0" y="0"/>
            <a:chExt cx="12426518" cy="1231168"/>
          </a:xfrm>
        </p:grpSpPr>
        <p:sp>
          <p:nvSpPr>
            <p:cNvPr name="Freeform 10" id="10"/>
            <p:cNvSpPr/>
            <p:nvPr/>
          </p:nvSpPr>
          <p:spPr>
            <a:xfrm flipH="false" flipV="false" rot="0">
              <a:off x="0" y="0"/>
              <a:ext cx="12426516" cy="1231170"/>
            </a:xfrm>
            <a:custGeom>
              <a:avLst/>
              <a:gdLst/>
              <a:ahLst/>
              <a:cxnLst/>
              <a:rect r="r" b="b" t="t" l="l"/>
              <a:pathLst>
                <a:path h="1231170" w="12426516">
                  <a:moveTo>
                    <a:pt x="0" y="0"/>
                  </a:moveTo>
                  <a:lnTo>
                    <a:pt x="12426516" y="0"/>
                  </a:lnTo>
                  <a:lnTo>
                    <a:pt x="12426516" y="1231170"/>
                  </a:lnTo>
                  <a:lnTo>
                    <a:pt x="0" y="1231170"/>
                  </a:lnTo>
                  <a:close/>
                </a:path>
              </a:pathLst>
            </a:custGeom>
            <a:blipFill>
              <a:blip r:embed="rId3">
                <a:alphaModFix amt="0"/>
              </a:blip>
              <a:stretch>
                <a:fillRect l="0" t="-365658" r="0" b="-365658"/>
              </a:stretch>
            </a:blipFill>
          </p:spPr>
        </p:sp>
        <p:sp>
          <p:nvSpPr>
            <p:cNvPr name="TextBox 11" id="11"/>
            <p:cNvSpPr txBox="true"/>
            <p:nvPr/>
          </p:nvSpPr>
          <p:spPr>
            <a:xfrm>
              <a:off x="0" y="0"/>
              <a:ext cx="12426518" cy="1231168"/>
            </a:xfrm>
            <a:prstGeom prst="rect">
              <a:avLst/>
            </a:prstGeom>
          </p:spPr>
          <p:txBody>
            <a:bodyPr anchor="ctr" rtlCol="false" tIns="0" lIns="0" bIns="0" rIns="0"/>
            <a:lstStyle/>
            <a:p>
              <a:pPr algn="l">
                <a:lnSpc>
                  <a:spcPts val="6480"/>
                </a:lnSpc>
              </a:pPr>
              <a:r>
                <a:rPr lang="en-US" sz="5400">
                  <a:solidFill>
                    <a:srgbClr val="004174"/>
                  </a:solidFill>
                  <a:latin typeface="Oswald"/>
                  <a:ea typeface="Oswald"/>
                  <a:cs typeface="Oswald"/>
                  <a:sym typeface="Oswald"/>
                </a:rPr>
                <a:t>Project Description</a:t>
              </a:r>
            </a:p>
          </p:txBody>
        </p:sp>
      </p:grpSp>
      <p:grpSp>
        <p:nvGrpSpPr>
          <p:cNvPr name="Group 12" id="12"/>
          <p:cNvGrpSpPr/>
          <p:nvPr/>
        </p:nvGrpSpPr>
        <p:grpSpPr>
          <a:xfrm rot="0">
            <a:off x="12594619" y="9541996"/>
            <a:ext cx="3086100" cy="547689"/>
            <a:chOff x="0" y="0"/>
            <a:chExt cx="2926080" cy="519290"/>
          </a:xfrm>
        </p:grpSpPr>
        <p:sp>
          <p:nvSpPr>
            <p:cNvPr name="Freeform 13" id="13"/>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a:ln w="12700">
              <a:solidFill>
                <a:srgbClr val="000000"/>
              </a:solidFill>
            </a:ln>
          </p:spPr>
        </p:sp>
        <p:sp>
          <p:nvSpPr>
            <p:cNvPr name="TextBox 14" id="14"/>
            <p:cNvSpPr txBox="true"/>
            <p:nvPr/>
          </p:nvSpPr>
          <p:spPr>
            <a:xfrm>
              <a:off x="0" y="-9525"/>
              <a:ext cx="2926080" cy="528815"/>
            </a:xfrm>
            <a:prstGeom prst="rect">
              <a:avLst/>
            </a:prstGeom>
          </p:spPr>
          <p:txBody>
            <a:bodyPr anchor="ctr" rtlCol="false" tIns="0" lIns="0" bIns="0" rIns="0"/>
            <a:lstStyle/>
            <a:p>
              <a:pPr algn="r">
                <a:lnSpc>
                  <a:spcPts val="1620"/>
                </a:lnSpc>
              </a:pPr>
              <a:r>
                <a:rPr lang="en-US" sz="1350">
                  <a:solidFill>
                    <a:srgbClr val="114374"/>
                  </a:solidFill>
                  <a:latin typeface="Lato"/>
                  <a:ea typeface="Lato"/>
                  <a:cs typeface="Lato"/>
                  <a:sym typeface="Lato"/>
                </a:rPr>
                <a:t>5</a:t>
              </a:r>
            </a:p>
          </p:txBody>
        </p:sp>
      </p:grpSp>
      <p:grpSp>
        <p:nvGrpSpPr>
          <p:cNvPr name="Group 15" id="15"/>
          <p:cNvGrpSpPr/>
          <p:nvPr/>
        </p:nvGrpSpPr>
        <p:grpSpPr>
          <a:xfrm rot="0">
            <a:off x="2574639" y="9534522"/>
            <a:ext cx="3086100" cy="547688"/>
            <a:chOff x="0" y="0"/>
            <a:chExt cx="2926080" cy="519289"/>
          </a:xfrm>
        </p:grpSpPr>
        <p:sp>
          <p:nvSpPr>
            <p:cNvPr name="Freeform 16" id="16"/>
            <p:cNvSpPr/>
            <p:nvPr/>
          </p:nvSpPr>
          <p:spPr>
            <a:xfrm flipH="false" flipV="false" rot="0">
              <a:off x="0" y="0"/>
              <a:ext cx="2926080" cy="519287"/>
            </a:xfrm>
            <a:custGeom>
              <a:avLst/>
              <a:gdLst/>
              <a:ahLst/>
              <a:cxnLst/>
              <a:rect r="r" b="b" t="t" l="l"/>
              <a:pathLst>
                <a:path h="519287" w="2926080">
                  <a:moveTo>
                    <a:pt x="0" y="0"/>
                  </a:moveTo>
                  <a:lnTo>
                    <a:pt x="2926080" y="0"/>
                  </a:lnTo>
                  <a:lnTo>
                    <a:pt x="2926080" y="519287"/>
                  </a:lnTo>
                  <a:lnTo>
                    <a:pt x="0" y="519287"/>
                  </a:lnTo>
                  <a:close/>
                </a:path>
              </a:pathLst>
            </a:custGeom>
            <a:solidFill>
              <a:srgbClr val="000000">
                <a:alpha val="0"/>
              </a:srgbClr>
            </a:solidFill>
            <a:ln w="12700">
              <a:solidFill>
                <a:srgbClr val="000000"/>
              </a:solidFill>
            </a:ln>
          </p:spPr>
        </p:sp>
        <p:sp>
          <p:nvSpPr>
            <p:cNvPr name="TextBox 17" id="17"/>
            <p:cNvSpPr txBox="true"/>
            <p:nvPr/>
          </p:nvSpPr>
          <p:spPr>
            <a:xfrm>
              <a:off x="0" y="-9525"/>
              <a:ext cx="2926080" cy="528814"/>
            </a:xfrm>
            <a:prstGeom prst="rect">
              <a:avLst/>
            </a:prstGeom>
          </p:spPr>
          <p:txBody>
            <a:bodyPr anchor="ctr" rtlCol="false" tIns="0" lIns="0" bIns="0" rIns="0"/>
            <a:lstStyle/>
            <a:p>
              <a:pPr algn="l">
                <a:lnSpc>
                  <a:spcPts val="1620"/>
                </a:lnSpc>
              </a:pPr>
              <a:r>
                <a:rPr lang="en-US" sz="1350">
                  <a:solidFill>
                    <a:srgbClr val="114374"/>
                  </a:solidFill>
                  <a:latin typeface="Lato"/>
                  <a:ea typeface="Lato"/>
                  <a:cs typeface="Lato"/>
                  <a:sym typeface="Lato"/>
                </a:rPr>
                <a:t>1/26/2026</a:t>
              </a:r>
            </a:p>
          </p:txBody>
        </p:sp>
      </p:grpSp>
      <p:sp>
        <p:nvSpPr>
          <p:cNvPr name="Freeform 18" id="18"/>
          <p:cNvSpPr/>
          <p:nvPr/>
        </p:nvSpPr>
        <p:spPr>
          <a:xfrm flipH="false" flipV="false" rot="0">
            <a:off x="11150002" y="4462651"/>
            <a:ext cx="4236471" cy="5224347"/>
          </a:xfrm>
          <a:custGeom>
            <a:avLst/>
            <a:gdLst/>
            <a:ahLst/>
            <a:cxnLst/>
            <a:rect r="r" b="b" t="t" l="l"/>
            <a:pathLst>
              <a:path h="5224347" w="4236471">
                <a:moveTo>
                  <a:pt x="0" y="0"/>
                </a:moveTo>
                <a:lnTo>
                  <a:pt x="4236470" y="0"/>
                </a:lnTo>
                <a:lnTo>
                  <a:pt x="4236470" y="5224347"/>
                </a:lnTo>
                <a:lnTo>
                  <a:pt x="0" y="5224347"/>
                </a:lnTo>
                <a:lnTo>
                  <a:pt x="0" y="0"/>
                </a:lnTo>
                <a:close/>
              </a:path>
            </a:pathLst>
          </a:custGeom>
          <a:blipFill>
            <a:blip r:embed="rId4"/>
            <a:stretch>
              <a:fillRect l="0" t="0" r="0" b="0"/>
            </a:stretch>
          </a:blipFill>
        </p:spPr>
      </p:sp>
      <p:sp>
        <p:nvSpPr>
          <p:cNvPr name="Freeform 19" id="19"/>
          <p:cNvSpPr/>
          <p:nvPr/>
        </p:nvSpPr>
        <p:spPr>
          <a:xfrm flipH="false" flipV="false" rot="0">
            <a:off x="3177979" y="6221269"/>
            <a:ext cx="4664074" cy="3587097"/>
          </a:xfrm>
          <a:custGeom>
            <a:avLst/>
            <a:gdLst/>
            <a:ahLst/>
            <a:cxnLst/>
            <a:rect r="r" b="b" t="t" l="l"/>
            <a:pathLst>
              <a:path h="3587097" w="4664074">
                <a:moveTo>
                  <a:pt x="0" y="0"/>
                </a:moveTo>
                <a:lnTo>
                  <a:pt x="4664074" y="0"/>
                </a:lnTo>
                <a:lnTo>
                  <a:pt x="4664074" y="3587097"/>
                </a:lnTo>
                <a:lnTo>
                  <a:pt x="0" y="3587097"/>
                </a:lnTo>
                <a:lnTo>
                  <a:pt x="0" y="0"/>
                </a:lnTo>
                <a:close/>
              </a:path>
            </a:pathLst>
          </a:custGeom>
          <a:blipFill>
            <a:blip r:embed="rId5"/>
            <a:stretch>
              <a:fillRect l="0" t="0" r="0" b="0"/>
            </a:stretch>
          </a:blipFill>
        </p:spPr>
      </p:sp>
      <p:sp>
        <p:nvSpPr>
          <p:cNvPr name="TextBox 20" id="20"/>
          <p:cNvSpPr txBox="true"/>
          <p:nvPr/>
        </p:nvSpPr>
        <p:spPr>
          <a:xfrm rot="0">
            <a:off x="3177979" y="3242158"/>
            <a:ext cx="6359544" cy="2925187"/>
          </a:xfrm>
          <a:prstGeom prst="rect">
            <a:avLst/>
          </a:prstGeom>
        </p:spPr>
        <p:txBody>
          <a:bodyPr anchor="t" rtlCol="false" tIns="0" lIns="0" bIns="0" rIns="0">
            <a:spAutoFit/>
          </a:bodyPr>
          <a:lstStyle/>
          <a:p>
            <a:pPr algn="just">
              <a:lnSpc>
                <a:spcPts val="3341"/>
              </a:lnSpc>
            </a:pPr>
            <a:r>
              <a:rPr lang="en-US" sz="3093">
                <a:solidFill>
                  <a:srgbClr val="114374"/>
                </a:solidFill>
                <a:latin typeface="Lato"/>
                <a:ea typeface="Lato"/>
                <a:cs typeface="Lato"/>
                <a:sym typeface="Lato"/>
              </a:rPr>
              <a:t>This is a library app project with thousands of books that allows sorting, filtering, searching, as well as computational methods, plots and statistics, recommandation engine and semantic search.</a:t>
            </a:r>
          </a:p>
          <a:p>
            <a:pPr algn="just">
              <a:lnSpc>
                <a:spcPts val="334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alphaModFix amt="97000"/>
            </a:blip>
            <a:stretch>
              <a:fillRect l="0" t="0" r="0" b="0"/>
            </a:stretch>
          </a:blipFill>
        </p:spPr>
      </p:sp>
      <p:grpSp>
        <p:nvGrpSpPr>
          <p:cNvPr name="Group 3" id="3"/>
          <p:cNvGrpSpPr/>
          <p:nvPr/>
        </p:nvGrpSpPr>
        <p:grpSpPr>
          <a:xfrm rot="0">
            <a:off x="2276476" y="-9524"/>
            <a:ext cx="13735047" cy="942386"/>
            <a:chOff x="0" y="0"/>
            <a:chExt cx="13022859" cy="893521"/>
          </a:xfrm>
        </p:grpSpPr>
        <p:sp>
          <p:nvSpPr>
            <p:cNvPr name="Freeform 4" id="4"/>
            <p:cNvSpPr/>
            <p:nvPr/>
          </p:nvSpPr>
          <p:spPr>
            <a:xfrm flipH="false" flipV="false" rot="0">
              <a:off x="9017" y="9017"/>
              <a:ext cx="13004800" cy="875411"/>
            </a:xfrm>
            <a:custGeom>
              <a:avLst/>
              <a:gdLst/>
              <a:ahLst/>
              <a:cxnLst/>
              <a:rect r="r" b="b" t="t" l="l"/>
              <a:pathLst>
                <a:path h="875411" w="13004800">
                  <a:moveTo>
                    <a:pt x="0" y="0"/>
                  </a:moveTo>
                  <a:lnTo>
                    <a:pt x="13004800" y="0"/>
                  </a:lnTo>
                  <a:lnTo>
                    <a:pt x="13004800" y="875411"/>
                  </a:lnTo>
                  <a:lnTo>
                    <a:pt x="0" y="875411"/>
                  </a:lnTo>
                  <a:close/>
                </a:path>
              </a:pathLst>
            </a:custGeom>
            <a:solidFill>
              <a:srgbClr val="004174"/>
            </a:solidFill>
            <a:ln w="12700">
              <a:solidFill>
                <a:srgbClr val="000000"/>
              </a:solidFill>
            </a:ln>
          </p:spPr>
        </p:sp>
        <p:sp>
          <p:nvSpPr>
            <p:cNvPr name="Freeform 5" id="5"/>
            <p:cNvSpPr/>
            <p:nvPr/>
          </p:nvSpPr>
          <p:spPr>
            <a:xfrm flipH="false" flipV="false" rot="0">
              <a:off x="0" y="0"/>
              <a:ext cx="13022835" cy="893445"/>
            </a:xfrm>
            <a:custGeom>
              <a:avLst/>
              <a:gdLst/>
              <a:ahLst/>
              <a:cxnLst/>
              <a:rect r="r" b="b" t="t" l="l"/>
              <a:pathLst>
                <a:path h="893445" w="13022835">
                  <a:moveTo>
                    <a:pt x="9017" y="0"/>
                  </a:moveTo>
                  <a:lnTo>
                    <a:pt x="13013817" y="0"/>
                  </a:lnTo>
                  <a:cubicBezTo>
                    <a:pt x="13018770" y="0"/>
                    <a:pt x="13022835" y="4064"/>
                    <a:pt x="13022835" y="9017"/>
                  </a:cubicBezTo>
                  <a:lnTo>
                    <a:pt x="13022835" y="884428"/>
                  </a:lnTo>
                  <a:cubicBezTo>
                    <a:pt x="13022835" y="889381"/>
                    <a:pt x="13018770" y="893445"/>
                    <a:pt x="13013817" y="893445"/>
                  </a:cubicBezTo>
                  <a:lnTo>
                    <a:pt x="9017" y="893445"/>
                  </a:lnTo>
                  <a:cubicBezTo>
                    <a:pt x="4064" y="893445"/>
                    <a:pt x="0" y="889381"/>
                    <a:pt x="0" y="884428"/>
                  </a:cubicBezTo>
                  <a:lnTo>
                    <a:pt x="0" y="9017"/>
                  </a:lnTo>
                  <a:cubicBezTo>
                    <a:pt x="0" y="4064"/>
                    <a:pt x="4064" y="0"/>
                    <a:pt x="9017" y="0"/>
                  </a:cubicBezTo>
                  <a:moveTo>
                    <a:pt x="9017" y="18034"/>
                  </a:moveTo>
                  <a:lnTo>
                    <a:pt x="9017" y="9017"/>
                  </a:lnTo>
                  <a:lnTo>
                    <a:pt x="18034" y="9017"/>
                  </a:lnTo>
                  <a:lnTo>
                    <a:pt x="18034" y="884428"/>
                  </a:lnTo>
                  <a:lnTo>
                    <a:pt x="9017" y="884428"/>
                  </a:lnTo>
                  <a:lnTo>
                    <a:pt x="9017" y="875411"/>
                  </a:lnTo>
                  <a:lnTo>
                    <a:pt x="13013817" y="875411"/>
                  </a:lnTo>
                  <a:lnTo>
                    <a:pt x="13013817" y="884428"/>
                  </a:lnTo>
                  <a:lnTo>
                    <a:pt x="13004800" y="884428"/>
                  </a:lnTo>
                  <a:lnTo>
                    <a:pt x="13004800" y="9017"/>
                  </a:lnTo>
                  <a:lnTo>
                    <a:pt x="13013817" y="9017"/>
                  </a:lnTo>
                  <a:lnTo>
                    <a:pt x="13013817" y="18034"/>
                  </a:lnTo>
                  <a:lnTo>
                    <a:pt x="9017" y="18034"/>
                  </a:lnTo>
                  <a:close/>
                </a:path>
              </a:pathLst>
            </a:custGeom>
            <a:solidFill>
              <a:srgbClr val="002D53"/>
            </a:solidFill>
            <a:ln w="12700">
              <a:solidFill>
                <a:srgbClr val="000000"/>
              </a:solidFill>
            </a:ln>
          </p:spPr>
        </p:sp>
      </p:grpSp>
      <p:grpSp>
        <p:nvGrpSpPr>
          <p:cNvPr name="Group 6" id="6"/>
          <p:cNvGrpSpPr/>
          <p:nvPr/>
        </p:nvGrpSpPr>
        <p:grpSpPr>
          <a:xfrm rot="0">
            <a:off x="2574625" y="-3"/>
            <a:ext cx="13106093" cy="923325"/>
            <a:chOff x="0" y="0"/>
            <a:chExt cx="12426518" cy="875449"/>
          </a:xfrm>
        </p:grpSpPr>
        <p:sp>
          <p:nvSpPr>
            <p:cNvPr name="Freeform 7" id="7"/>
            <p:cNvSpPr/>
            <p:nvPr/>
          </p:nvSpPr>
          <p:spPr>
            <a:xfrm flipH="false" flipV="false" rot="0">
              <a:off x="0" y="0"/>
              <a:ext cx="12426569" cy="875411"/>
            </a:xfrm>
            <a:custGeom>
              <a:avLst/>
              <a:gdLst/>
              <a:ahLst/>
              <a:cxnLst/>
              <a:rect r="r" b="b" t="t" l="l"/>
              <a:pathLst>
                <a:path h="875411" w="12426569">
                  <a:moveTo>
                    <a:pt x="0" y="0"/>
                  </a:moveTo>
                  <a:lnTo>
                    <a:pt x="12426569" y="0"/>
                  </a:lnTo>
                  <a:lnTo>
                    <a:pt x="12426569" y="875411"/>
                  </a:lnTo>
                  <a:lnTo>
                    <a:pt x="0" y="875411"/>
                  </a:lnTo>
                  <a:close/>
                </a:path>
              </a:pathLst>
            </a:custGeom>
            <a:solidFill>
              <a:srgbClr val="004174"/>
            </a:solidFill>
            <a:ln w="12700">
              <a:solidFill>
                <a:srgbClr val="000000"/>
              </a:solidFill>
            </a:ln>
          </p:spPr>
        </p:sp>
        <p:sp>
          <p:nvSpPr>
            <p:cNvPr name="TextBox 8" id="8"/>
            <p:cNvSpPr txBox="true"/>
            <p:nvPr/>
          </p:nvSpPr>
          <p:spPr>
            <a:xfrm>
              <a:off x="0" y="0"/>
              <a:ext cx="12426518" cy="875449"/>
            </a:xfrm>
            <a:prstGeom prst="rect">
              <a:avLst/>
            </a:prstGeom>
          </p:spPr>
          <p:txBody>
            <a:bodyPr anchor="t" rtlCol="false" tIns="50800" lIns="50800" bIns="50800" rIns="50800"/>
            <a:lstStyle/>
            <a:p>
              <a:pPr algn="l">
                <a:lnSpc>
                  <a:spcPts val="3240"/>
                </a:lnSpc>
              </a:pPr>
              <a:r>
                <a:rPr lang="en-US" sz="2700">
                  <a:solidFill>
                    <a:srgbClr val="FFFFFF"/>
                  </a:solidFill>
                  <a:latin typeface="Oswald"/>
                  <a:ea typeface="Oswald"/>
                  <a:cs typeface="Oswald"/>
                  <a:sym typeface="Oswald"/>
                </a:rPr>
                <a:t>Facultatea de Matematică și Informatică</a:t>
              </a:r>
            </a:p>
            <a:p>
              <a:pPr algn="l">
                <a:lnSpc>
                  <a:spcPts val="2879"/>
                </a:lnSpc>
              </a:pPr>
              <a:r>
                <a:rPr lang="en-US" sz="2399">
                  <a:solidFill>
                    <a:srgbClr val="FFFFFF"/>
                  </a:solidFill>
                  <a:latin typeface="Oswald"/>
                  <a:ea typeface="Oswald"/>
                  <a:cs typeface="Oswald"/>
                  <a:sym typeface="Oswald"/>
                </a:rPr>
                <a:t>Universitatea Babeș-Bolyai</a:t>
              </a:r>
            </a:p>
          </p:txBody>
        </p:sp>
      </p:grpSp>
      <p:grpSp>
        <p:nvGrpSpPr>
          <p:cNvPr name="Group 9" id="9"/>
          <p:cNvGrpSpPr/>
          <p:nvPr/>
        </p:nvGrpSpPr>
        <p:grpSpPr>
          <a:xfrm rot="0">
            <a:off x="2574625" y="1283384"/>
            <a:ext cx="13106093" cy="1298498"/>
            <a:chOff x="0" y="0"/>
            <a:chExt cx="12426518" cy="1231168"/>
          </a:xfrm>
        </p:grpSpPr>
        <p:sp>
          <p:nvSpPr>
            <p:cNvPr name="Freeform 10" id="10"/>
            <p:cNvSpPr/>
            <p:nvPr/>
          </p:nvSpPr>
          <p:spPr>
            <a:xfrm flipH="false" flipV="false" rot="0">
              <a:off x="0" y="0"/>
              <a:ext cx="12426516" cy="1231170"/>
            </a:xfrm>
            <a:custGeom>
              <a:avLst/>
              <a:gdLst/>
              <a:ahLst/>
              <a:cxnLst/>
              <a:rect r="r" b="b" t="t" l="l"/>
              <a:pathLst>
                <a:path h="1231170" w="12426516">
                  <a:moveTo>
                    <a:pt x="0" y="0"/>
                  </a:moveTo>
                  <a:lnTo>
                    <a:pt x="12426516" y="0"/>
                  </a:lnTo>
                  <a:lnTo>
                    <a:pt x="12426516" y="1231170"/>
                  </a:lnTo>
                  <a:lnTo>
                    <a:pt x="0" y="1231170"/>
                  </a:lnTo>
                  <a:close/>
                </a:path>
              </a:pathLst>
            </a:custGeom>
            <a:solidFill>
              <a:srgbClr val="000000">
                <a:alpha val="0"/>
              </a:srgbClr>
            </a:solidFill>
            <a:ln w="12700">
              <a:solidFill>
                <a:srgbClr val="000000"/>
              </a:solidFill>
            </a:ln>
          </p:spPr>
        </p:sp>
        <p:sp>
          <p:nvSpPr>
            <p:cNvPr name="TextBox 11" id="11"/>
            <p:cNvSpPr txBox="true"/>
            <p:nvPr/>
          </p:nvSpPr>
          <p:spPr>
            <a:xfrm>
              <a:off x="0" y="0"/>
              <a:ext cx="12426518" cy="1231168"/>
            </a:xfrm>
            <a:prstGeom prst="rect">
              <a:avLst/>
            </a:prstGeom>
          </p:spPr>
          <p:txBody>
            <a:bodyPr anchor="ctr" rtlCol="false" tIns="0" lIns="0" bIns="0" rIns="0"/>
            <a:lstStyle/>
            <a:p>
              <a:pPr algn="l">
                <a:lnSpc>
                  <a:spcPts val="6480"/>
                </a:lnSpc>
              </a:pPr>
              <a:r>
                <a:rPr lang="en-US" sz="5400">
                  <a:solidFill>
                    <a:srgbClr val="004174"/>
                  </a:solidFill>
                  <a:latin typeface="Oswald"/>
                  <a:ea typeface="Oswald"/>
                  <a:cs typeface="Oswald"/>
                  <a:sym typeface="Oswald"/>
                </a:rPr>
                <a:t>Iteration 1: MVP</a:t>
              </a:r>
            </a:p>
          </p:txBody>
        </p:sp>
      </p:grpSp>
      <p:grpSp>
        <p:nvGrpSpPr>
          <p:cNvPr name="Group 12" id="12"/>
          <p:cNvGrpSpPr/>
          <p:nvPr/>
        </p:nvGrpSpPr>
        <p:grpSpPr>
          <a:xfrm rot="0">
            <a:off x="12594619" y="9541996"/>
            <a:ext cx="3086100" cy="547689"/>
            <a:chOff x="0" y="0"/>
            <a:chExt cx="2926080" cy="519290"/>
          </a:xfrm>
        </p:grpSpPr>
        <p:sp>
          <p:nvSpPr>
            <p:cNvPr name="Freeform 13" id="13"/>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a:ln w="12700">
              <a:solidFill>
                <a:srgbClr val="000000"/>
              </a:solidFill>
            </a:ln>
          </p:spPr>
        </p:sp>
        <p:sp>
          <p:nvSpPr>
            <p:cNvPr name="TextBox 14" id="14"/>
            <p:cNvSpPr txBox="true"/>
            <p:nvPr/>
          </p:nvSpPr>
          <p:spPr>
            <a:xfrm>
              <a:off x="0" y="-9525"/>
              <a:ext cx="2926080" cy="528815"/>
            </a:xfrm>
            <a:prstGeom prst="rect">
              <a:avLst/>
            </a:prstGeom>
          </p:spPr>
          <p:txBody>
            <a:bodyPr anchor="ctr" rtlCol="false" tIns="0" lIns="0" bIns="0" rIns="0"/>
            <a:lstStyle/>
            <a:p>
              <a:pPr algn="r">
                <a:lnSpc>
                  <a:spcPts val="1620"/>
                </a:lnSpc>
              </a:pPr>
              <a:r>
                <a:rPr lang="en-US" sz="1350">
                  <a:solidFill>
                    <a:srgbClr val="114374"/>
                  </a:solidFill>
                  <a:latin typeface="Lato"/>
                  <a:ea typeface="Lato"/>
                  <a:cs typeface="Lato"/>
                  <a:sym typeface="Lato"/>
                </a:rPr>
                <a:t>6</a:t>
              </a:r>
            </a:p>
          </p:txBody>
        </p:sp>
      </p:grpSp>
      <p:grpSp>
        <p:nvGrpSpPr>
          <p:cNvPr name="Group 15" id="15"/>
          <p:cNvGrpSpPr/>
          <p:nvPr/>
        </p:nvGrpSpPr>
        <p:grpSpPr>
          <a:xfrm rot="0">
            <a:off x="2574639" y="9534522"/>
            <a:ext cx="3086100" cy="547688"/>
            <a:chOff x="0" y="0"/>
            <a:chExt cx="2926080" cy="519289"/>
          </a:xfrm>
        </p:grpSpPr>
        <p:sp>
          <p:nvSpPr>
            <p:cNvPr name="Freeform 16" id="16"/>
            <p:cNvSpPr/>
            <p:nvPr/>
          </p:nvSpPr>
          <p:spPr>
            <a:xfrm flipH="false" flipV="false" rot="0">
              <a:off x="0" y="0"/>
              <a:ext cx="2926080" cy="519287"/>
            </a:xfrm>
            <a:custGeom>
              <a:avLst/>
              <a:gdLst/>
              <a:ahLst/>
              <a:cxnLst/>
              <a:rect r="r" b="b" t="t" l="l"/>
              <a:pathLst>
                <a:path h="519287" w="2926080">
                  <a:moveTo>
                    <a:pt x="0" y="0"/>
                  </a:moveTo>
                  <a:lnTo>
                    <a:pt x="2926080" y="0"/>
                  </a:lnTo>
                  <a:lnTo>
                    <a:pt x="2926080" y="519287"/>
                  </a:lnTo>
                  <a:lnTo>
                    <a:pt x="0" y="519287"/>
                  </a:lnTo>
                  <a:close/>
                </a:path>
              </a:pathLst>
            </a:custGeom>
            <a:solidFill>
              <a:srgbClr val="000000">
                <a:alpha val="0"/>
              </a:srgbClr>
            </a:solidFill>
            <a:ln w="12700">
              <a:solidFill>
                <a:srgbClr val="000000"/>
              </a:solidFill>
            </a:ln>
          </p:spPr>
        </p:sp>
        <p:sp>
          <p:nvSpPr>
            <p:cNvPr name="TextBox 17" id="17"/>
            <p:cNvSpPr txBox="true"/>
            <p:nvPr/>
          </p:nvSpPr>
          <p:spPr>
            <a:xfrm>
              <a:off x="0" y="-9525"/>
              <a:ext cx="2926080" cy="528814"/>
            </a:xfrm>
            <a:prstGeom prst="rect">
              <a:avLst/>
            </a:prstGeom>
          </p:spPr>
          <p:txBody>
            <a:bodyPr anchor="ctr" rtlCol="false" tIns="0" lIns="0" bIns="0" rIns="0"/>
            <a:lstStyle/>
            <a:p>
              <a:pPr algn="l">
                <a:lnSpc>
                  <a:spcPts val="1620"/>
                </a:lnSpc>
              </a:pPr>
              <a:r>
                <a:rPr lang="en-US" sz="1350">
                  <a:solidFill>
                    <a:srgbClr val="114374"/>
                  </a:solidFill>
                  <a:latin typeface="Lato"/>
                  <a:ea typeface="Lato"/>
                  <a:cs typeface="Lato"/>
                  <a:sym typeface="Lato"/>
                </a:rPr>
                <a:t>1/26/2026</a:t>
              </a:r>
            </a:p>
          </p:txBody>
        </p:sp>
      </p:grpSp>
      <p:sp>
        <p:nvSpPr>
          <p:cNvPr name="Freeform 18" id="18"/>
          <p:cNvSpPr/>
          <p:nvPr/>
        </p:nvSpPr>
        <p:spPr>
          <a:xfrm flipH="false" flipV="false" rot="0">
            <a:off x="11187944" y="4650957"/>
            <a:ext cx="3211338" cy="2821963"/>
          </a:xfrm>
          <a:custGeom>
            <a:avLst/>
            <a:gdLst/>
            <a:ahLst/>
            <a:cxnLst/>
            <a:rect r="r" b="b" t="t" l="l"/>
            <a:pathLst>
              <a:path h="2821963" w="3211338">
                <a:moveTo>
                  <a:pt x="0" y="0"/>
                </a:moveTo>
                <a:lnTo>
                  <a:pt x="3211338" y="0"/>
                </a:lnTo>
                <a:lnTo>
                  <a:pt x="3211338" y="2821964"/>
                </a:lnTo>
                <a:lnTo>
                  <a:pt x="0" y="2821964"/>
                </a:lnTo>
                <a:lnTo>
                  <a:pt x="0" y="0"/>
                </a:lnTo>
                <a:close/>
              </a:path>
            </a:pathLst>
          </a:custGeom>
          <a:blipFill>
            <a:blip r:embed="rId3"/>
            <a:stretch>
              <a:fillRect l="0" t="0" r="0" b="0"/>
            </a:stretch>
          </a:blipFill>
        </p:spPr>
      </p:sp>
      <p:sp>
        <p:nvSpPr>
          <p:cNvPr name="TextBox 19" id="19"/>
          <p:cNvSpPr txBox="true"/>
          <p:nvPr/>
        </p:nvSpPr>
        <p:spPr>
          <a:xfrm rot="0">
            <a:off x="3125728" y="3279964"/>
            <a:ext cx="6924962" cy="5831800"/>
          </a:xfrm>
          <a:prstGeom prst="rect">
            <a:avLst/>
          </a:prstGeom>
        </p:spPr>
        <p:txBody>
          <a:bodyPr anchor="t" rtlCol="false" tIns="0" lIns="0" bIns="0" rIns="0">
            <a:spAutoFit/>
          </a:bodyPr>
          <a:lstStyle/>
          <a:p>
            <a:pPr algn="l">
              <a:lnSpc>
                <a:spcPts val="3341"/>
              </a:lnSpc>
            </a:pPr>
          </a:p>
          <a:p>
            <a:pPr algn="l">
              <a:lnSpc>
                <a:spcPts val="3341"/>
              </a:lnSpc>
            </a:pPr>
            <a:r>
              <a:rPr lang="en-US" sz="3093">
                <a:solidFill>
                  <a:srgbClr val="114374"/>
                </a:solidFill>
                <a:latin typeface="Lato"/>
                <a:ea typeface="Lato"/>
                <a:cs typeface="Lato"/>
                <a:sym typeface="Lato"/>
              </a:rPr>
              <a:t>Developed </a:t>
            </a:r>
            <a:r>
              <a:rPr lang="en-US" sz="3093">
                <a:solidFill>
                  <a:srgbClr val="114374"/>
                </a:solidFill>
                <a:latin typeface="Lato"/>
                <a:ea typeface="Lato"/>
                <a:cs typeface="Lato"/>
                <a:sym typeface="Lato"/>
              </a:rPr>
              <a:t>small-scale prototype using </a:t>
            </a:r>
            <a:r>
              <a:rPr lang="en-US" sz="3093" u="sng">
                <a:solidFill>
                  <a:srgbClr val="114374"/>
                </a:solidFill>
                <a:latin typeface="Lato"/>
                <a:ea typeface="Lato"/>
                <a:cs typeface="Lato"/>
                <a:sym typeface="Lato"/>
              </a:rPr>
              <a:t>Streamlit</a:t>
            </a:r>
            <a:r>
              <a:rPr lang="en-US" sz="3093">
                <a:solidFill>
                  <a:srgbClr val="114374"/>
                </a:solidFill>
                <a:latin typeface="Lato"/>
                <a:ea typeface="Lato"/>
                <a:cs typeface="Lato"/>
                <a:sym typeface="Lato"/>
              </a:rPr>
              <a:t>, based on a mock library consisting of 15 books. We defined the main entity of the project, Book, with attributes like title, author, genre, and publication year, and implemented basic operations for managing the collection of entities. These operations include searching, filtering, and sorting the list of books, facilitating the interaction with the dataset.</a:t>
            </a:r>
          </a:p>
          <a:p>
            <a:pPr algn="l">
              <a:lnSpc>
                <a:spcPts val="3341"/>
              </a:lnSpc>
            </a:pPr>
          </a:p>
          <a:p>
            <a:pPr algn="l">
              <a:lnSpc>
                <a:spcPts val="3341"/>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alphaModFix amt="97000"/>
            </a:blip>
            <a:stretch>
              <a:fillRect l="0" t="0" r="0" b="0"/>
            </a:stretch>
          </a:blipFill>
        </p:spPr>
      </p:sp>
      <p:grpSp>
        <p:nvGrpSpPr>
          <p:cNvPr name="Group 3" id="3"/>
          <p:cNvGrpSpPr/>
          <p:nvPr/>
        </p:nvGrpSpPr>
        <p:grpSpPr>
          <a:xfrm rot="0">
            <a:off x="2276476" y="-9524"/>
            <a:ext cx="13735047" cy="942386"/>
            <a:chOff x="0" y="0"/>
            <a:chExt cx="13022859" cy="893521"/>
          </a:xfrm>
        </p:grpSpPr>
        <p:sp>
          <p:nvSpPr>
            <p:cNvPr name="Freeform 4" id="4"/>
            <p:cNvSpPr/>
            <p:nvPr/>
          </p:nvSpPr>
          <p:spPr>
            <a:xfrm flipH="false" flipV="false" rot="0">
              <a:off x="9017" y="9017"/>
              <a:ext cx="13004800" cy="875411"/>
            </a:xfrm>
            <a:custGeom>
              <a:avLst/>
              <a:gdLst/>
              <a:ahLst/>
              <a:cxnLst/>
              <a:rect r="r" b="b" t="t" l="l"/>
              <a:pathLst>
                <a:path h="875411" w="13004800">
                  <a:moveTo>
                    <a:pt x="0" y="0"/>
                  </a:moveTo>
                  <a:lnTo>
                    <a:pt x="13004800" y="0"/>
                  </a:lnTo>
                  <a:lnTo>
                    <a:pt x="13004800" y="875411"/>
                  </a:lnTo>
                  <a:lnTo>
                    <a:pt x="0" y="875411"/>
                  </a:lnTo>
                  <a:close/>
                </a:path>
              </a:pathLst>
            </a:custGeom>
            <a:solidFill>
              <a:srgbClr val="004174"/>
            </a:solidFill>
            <a:ln w="12700">
              <a:solidFill>
                <a:srgbClr val="000000"/>
              </a:solidFill>
            </a:ln>
          </p:spPr>
        </p:sp>
        <p:sp>
          <p:nvSpPr>
            <p:cNvPr name="Freeform 5" id="5"/>
            <p:cNvSpPr/>
            <p:nvPr/>
          </p:nvSpPr>
          <p:spPr>
            <a:xfrm flipH="false" flipV="false" rot="0">
              <a:off x="0" y="0"/>
              <a:ext cx="13022835" cy="893445"/>
            </a:xfrm>
            <a:custGeom>
              <a:avLst/>
              <a:gdLst/>
              <a:ahLst/>
              <a:cxnLst/>
              <a:rect r="r" b="b" t="t" l="l"/>
              <a:pathLst>
                <a:path h="893445" w="13022835">
                  <a:moveTo>
                    <a:pt x="9017" y="0"/>
                  </a:moveTo>
                  <a:lnTo>
                    <a:pt x="13013817" y="0"/>
                  </a:lnTo>
                  <a:cubicBezTo>
                    <a:pt x="13018770" y="0"/>
                    <a:pt x="13022835" y="4064"/>
                    <a:pt x="13022835" y="9017"/>
                  </a:cubicBezTo>
                  <a:lnTo>
                    <a:pt x="13022835" y="884428"/>
                  </a:lnTo>
                  <a:cubicBezTo>
                    <a:pt x="13022835" y="889381"/>
                    <a:pt x="13018770" y="893445"/>
                    <a:pt x="13013817" y="893445"/>
                  </a:cubicBezTo>
                  <a:lnTo>
                    <a:pt x="9017" y="893445"/>
                  </a:lnTo>
                  <a:cubicBezTo>
                    <a:pt x="4064" y="893445"/>
                    <a:pt x="0" y="889381"/>
                    <a:pt x="0" y="884428"/>
                  </a:cubicBezTo>
                  <a:lnTo>
                    <a:pt x="0" y="9017"/>
                  </a:lnTo>
                  <a:cubicBezTo>
                    <a:pt x="0" y="4064"/>
                    <a:pt x="4064" y="0"/>
                    <a:pt x="9017" y="0"/>
                  </a:cubicBezTo>
                  <a:moveTo>
                    <a:pt x="9017" y="18034"/>
                  </a:moveTo>
                  <a:lnTo>
                    <a:pt x="9017" y="9017"/>
                  </a:lnTo>
                  <a:lnTo>
                    <a:pt x="18034" y="9017"/>
                  </a:lnTo>
                  <a:lnTo>
                    <a:pt x="18034" y="884428"/>
                  </a:lnTo>
                  <a:lnTo>
                    <a:pt x="9017" y="884428"/>
                  </a:lnTo>
                  <a:lnTo>
                    <a:pt x="9017" y="875411"/>
                  </a:lnTo>
                  <a:lnTo>
                    <a:pt x="13013817" y="875411"/>
                  </a:lnTo>
                  <a:lnTo>
                    <a:pt x="13013817" y="884428"/>
                  </a:lnTo>
                  <a:lnTo>
                    <a:pt x="13004800" y="884428"/>
                  </a:lnTo>
                  <a:lnTo>
                    <a:pt x="13004800" y="9017"/>
                  </a:lnTo>
                  <a:lnTo>
                    <a:pt x="13013817" y="9017"/>
                  </a:lnTo>
                  <a:lnTo>
                    <a:pt x="13013817" y="18034"/>
                  </a:lnTo>
                  <a:lnTo>
                    <a:pt x="9017" y="18034"/>
                  </a:lnTo>
                  <a:close/>
                </a:path>
              </a:pathLst>
            </a:custGeom>
            <a:solidFill>
              <a:srgbClr val="002D53"/>
            </a:solidFill>
            <a:ln w="12700">
              <a:solidFill>
                <a:srgbClr val="000000"/>
              </a:solidFill>
            </a:ln>
          </p:spPr>
        </p:sp>
      </p:grpSp>
      <p:grpSp>
        <p:nvGrpSpPr>
          <p:cNvPr name="Group 6" id="6"/>
          <p:cNvGrpSpPr/>
          <p:nvPr/>
        </p:nvGrpSpPr>
        <p:grpSpPr>
          <a:xfrm rot="0">
            <a:off x="2574625" y="-3"/>
            <a:ext cx="13106093" cy="923325"/>
            <a:chOff x="0" y="0"/>
            <a:chExt cx="12426518" cy="875449"/>
          </a:xfrm>
        </p:grpSpPr>
        <p:sp>
          <p:nvSpPr>
            <p:cNvPr name="Freeform 7" id="7"/>
            <p:cNvSpPr/>
            <p:nvPr/>
          </p:nvSpPr>
          <p:spPr>
            <a:xfrm flipH="false" flipV="false" rot="0">
              <a:off x="0" y="0"/>
              <a:ext cx="12426569" cy="875411"/>
            </a:xfrm>
            <a:custGeom>
              <a:avLst/>
              <a:gdLst/>
              <a:ahLst/>
              <a:cxnLst/>
              <a:rect r="r" b="b" t="t" l="l"/>
              <a:pathLst>
                <a:path h="875411" w="12426569">
                  <a:moveTo>
                    <a:pt x="0" y="0"/>
                  </a:moveTo>
                  <a:lnTo>
                    <a:pt x="12426569" y="0"/>
                  </a:lnTo>
                  <a:lnTo>
                    <a:pt x="12426569" y="875411"/>
                  </a:lnTo>
                  <a:lnTo>
                    <a:pt x="0" y="875411"/>
                  </a:lnTo>
                  <a:close/>
                </a:path>
              </a:pathLst>
            </a:custGeom>
            <a:solidFill>
              <a:srgbClr val="004174"/>
            </a:solidFill>
            <a:ln w="12700">
              <a:solidFill>
                <a:srgbClr val="000000"/>
              </a:solidFill>
            </a:ln>
          </p:spPr>
        </p:sp>
        <p:sp>
          <p:nvSpPr>
            <p:cNvPr name="TextBox 8" id="8"/>
            <p:cNvSpPr txBox="true"/>
            <p:nvPr/>
          </p:nvSpPr>
          <p:spPr>
            <a:xfrm>
              <a:off x="0" y="0"/>
              <a:ext cx="12426518" cy="875449"/>
            </a:xfrm>
            <a:prstGeom prst="rect">
              <a:avLst/>
            </a:prstGeom>
          </p:spPr>
          <p:txBody>
            <a:bodyPr anchor="t" rtlCol="false" tIns="50800" lIns="50800" bIns="50800" rIns="50800"/>
            <a:lstStyle/>
            <a:p>
              <a:pPr algn="l">
                <a:lnSpc>
                  <a:spcPts val="3240"/>
                </a:lnSpc>
              </a:pPr>
              <a:r>
                <a:rPr lang="en-US" sz="2700">
                  <a:solidFill>
                    <a:srgbClr val="FFFFFF"/>
                  </a:solidFill>
                  <a:latin typeface="Oswald"/>
                  <a:ea typeface="Oswald"/>
                  <a:cs typeface="Oswald"/>
                  <a:sym typeface="Oswald"/>
                </a:rPr>
                <a:t>Facultatea de Matematică și Informatică</a:t>
              </a:r>
            </a:p>
            <a:p>
              <a:pPr algn="l">
                <a:lnSpc>
                  <a:spcPts val="2879"/>
                </a:lnSpc>
              </a:pPr>
              <a:r>
                <a:rPr lang="en-US" sz="2399">
                  <a:solidFill>
                    <a:srgbClr val="FFFFFF"/>
                  </a:solidFill>
                  <a:latin typeface="Oswald"/>
                  <a:ea typeface="Oswald"/>
                  <a:cs typeface="Oswald"/>
                  <a:sym typeface="Oswald"/>
                </a:rPr>
                <a:t>Universitatea Babeș-Bolyai</a:t>
              </a:r>
            </a:p>
          </p:txBody>
        </p:sp>
      </p:grpSp>
      <p:grpSp>
        <p:nvGrpSpPr>
          <p:cNvPr name="Group 9" id="9"/>
          <p:cNvGrpSpPr/>
          <p:nvPr/>
        </p:nvGrpSpPr>
        <p:grpSpPr>
          <a:xfrm rot="0">
            <a:off x="2574639" y="1315276"/>
            <a:ext cx="13106093" cy="1298498"/>
            <a:chOff x="0" y="0"/>
            <a:chExt cx="12426518" cy="1231168"/>
          </a:xfrm>
        </p:grpSpPr>
        <p:sp>
          <p:nvSpPr>
            <p:cNvPr name="Freeform 10" id="10"/>
            <p:cNvSpPr/>
            <p:nvPr/>
          </p:nvSpPr>
          <p:spPr>
            <a:xfrm flipH="false" flipV="false" rot="0">
              <a:off x="0" y="0"/>
              <a:ext cx="12426516" cy="1231170"/>
            </a:xfrm>
            <a:custGeom>
              <a:avLst/>
              <a:gdLst/>
              <a:ahLst/>
              <a:cxnLst/>
              <a:rect r="r" b="b" t="t" l="l"/>
              <a:pathLst>
                <a:path h="1231170" w="12426516">
                  <a:moveTo>
                    <a:pt x="0" y="0"/>
                  </a:moveTo>
                  <a:lnTo>
                    <a:pt x="12426516" y="0"/>
                  </a:lnTo>
                  <a:lnTo>
                    <a:pt x="12426516" y="1231170"/>
                  </a:lnTo>
                  <a:lnTo>
                    <a:pt x="0" y="1231170"/>
                  </a:lnTo>
                  <a:close/>
                </a:path>
              </a:pathLst>
            </a:custGeom>
            <a:solidFill>
              <a:srgbClr val="000000">
                <a:alpha val="0"/>
              </a:srgbClr>
            </a:solidFill>
            <a:ln w="12700">
              <a:solidFill>
                <a:srgbClr val="000000"/>
              </a:solidFill>
            </a:ln>
          </p:spPr>
        </p:sp>
        <p:sp>
          <p:nvSpPr>
            <p:cNvPr name="TextBox 11" id="11"/>
            <p:cNvSpPr txBox="true"/>
            <p:nvPr/>
          </p:nvSpPr>
          <p:spPr>
            <a:xfrm>
              <a:off x="0" y="0"/>
              <a:ext cx="12426518" cy="1231168"/>
            </a:xfrm>
            <a:prstGeom prst="rect">
              <a:avLst/>
            </a:prstGeom>
          </p:spPr>
          <p:txBody>
            <a:bodyPr anchor="ctr" rtlCol="false" tIns="0" lIns="0" bIns="0" rIns="0"/>
            <a:lstStyle/>
            <a:p>
              <a:pPr algn="l">
                <a:lnSpc>
                  <a:spcPts val="6480"/>
                </a:lnSpc>
              </a:pPr>
              <a:r>
                <a:rPr lang="en-US" sz="5400">
                  <a:solidFill>
                    <a:srgbClr val="004174"/>
                  </a:solidFill>
                  <a:latin typeface="Oswald"/>
                  <a:ea typeface="Oswald"/>
                  <a:cs typeface="Oswald"/>
                  <a:sym typeface="Oswald"/>
                </a:rPr>
                <a:t>Iteration 2: New Dataset and Cleaning</a:t>
              </a:r>
            </a:p>
          </p:txBody>
        </p:sp>
      </p:grpSp>
      <p:grpSp>
        <p:nvGrpSpPr>
          <p:cNvPr name="Group 12" id="12"/>
          <p:cNvGrpSpPr/>
          <p:nvPr/>
        </p:nvGrpSpPr>
        <p:grpSpPr>
          <a:xfrm rot="0">
            <a:off x="12594619" y="9541996"/>
            <a:ext cx="3086100" cy="547689"/>
            <a:chOff x="0" y="0"/>
            <a:chExt cx="2926080" cy="519290"/>
          </a:xfrm>
        </p:grpSpPr>
        <p:sp>
          <p:nvSpPr>
            <p:cNvPr name="Freeform 13" id="13"/>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a:ln w="12700">
              <a:solidFill>
                <a:srgbClr val="000000"/>
              </a:solidFill>
            </a:ln>
          </p:spPr>
        </p:sp>
        <p:sp>
          <p:nvSpPr>
            <p:cNvPr name="TextBox 14" id="14"/>
            <p:cNvSpPr txBox="true"/>
            <p:nvPr/>
          </p:nvSpPr>
          <p:spPr>
            <a:xfrm>
              <a:off x="0" y="-9525"/>
              <a:ext cx="2926080" cy="528815"/>
            </a:xfrm>
            <a:prstGeom prst="rect">
              <a:avLst/>
            </a:prstGeom>
          </p:spPr>
          <p:txBody>
            <a:bodyPr anchor="ctr" rtlCol="false" tIns="0" lIns="0" bIns="0" rIns="0"/>
            <a:lstStyle/>
            <a:p>
              <a:pPr algn="r">
                <a:lnSpc>
                  <a:spcPts val="1620"/>
                </a:lnSpc>
              </a:pPr>
              <a:r>
                <a:rPr lang="en-US" sz="1350">
                  <a:solidFill>
                    <a:srgbClr val="114374"/>
                  </a:solidFill>
                  <a:latin typeface="Lato"/>
                  <a:ea typeface="Lato"/>
                  <a:cs typeface="Lato"/>
                  <a:sym typeface="Lato"/>
                </a:rPr>
                <a:t>7</a:t>
              </a:r>
            </a:p>
          </p:txBody>
        </p:sp>
      </p:grpSp>
      <p:grpSp>
        <p:nvGrpSpPr>
          <p:cNvPr name="Group 15" id="15"/>
          <p:cNvGrpSpPr/>
          <p:nvPr/>
        </p:nvGrpSpPr>
        <p:grpSpPr>
          <a:xfrm rot="0">
            <a:off x="2574639" y="9534522"/>
            <a:ext cx="3086100" cy="547688"/>
            <a:chOff x="0" y="0"/>
            <a:chExt cx="2926080" cy="519289"/>
          </a:xfrm>
        </p:grpSpPr>
        <p:sp>
          <p:nvSpPr>
            <p:cNvPr name="Freeform 16" id="16"/>
            <p:cNvSpPr/>
            <p:nvPr/>
          </p:nvSpPr>
          <p:spPr>
            <a:xfrm flipH="false" flipV="false" rot="0">
              <a:off x="0" y="0"/>
              <a:ext cx="2926080" cy="519287"/>
            </a:xfrm>
            <a:custGeom>
              <a:avLst/>
              <a:gdLst/>
              <a:ahLst/>
              <a:cxnLst/>
              <a:rect r="r" b="b" t="t" l="l"/>
              <a:pathLst>
                <a:path h="519287" w="2926080">
                  <a:moveTo>
                    <a:pt x="0" y="0"/>
                  </a:moveTo>
                  <a:lnTo>
                    <a:pt x="2926080" y="0"/>
                  </a:lnTo>
                  <a:lnTo>
                    <a:pt x="2926080" y="519287"/>
                  </a:lnTo>
                  <a:lnTo>
                    <a:pt x="0" y="519287"/>
                  </a:lnTo>
                  <a:close/>
                </a:path>
              </a:pathLst>
            </a:custGeom>
            <a:solidFill>
              <a:srgbClr val="000000">
                <a:alpha val="0"/>
              </a:srgbClr>
            </a:solidFill>
            <a:ln w="12700">
              <a:solidFill>
                <a:srgbClr val="000000"/>
              </a:solidFill>
            </a:ln>
          </p:spPr>
        </p:sp>
        <p:sp>
          <p:nvSpPr>
            <p:cNvPr name="TextBox 17" id="17"/>
            <p:cNvSpPr txBox="true"/>
            <p:nvPr/>
          </p:nvSpPr>
          <p:spPr>
            <a:xfrm>
              <a:off x="0" y="-9525"/>
              <a:ext cx="2926080" cy="528814"/>
            </a:xfrm>
            <a:prstGeom prst="rect">
              <a:avLst/>
            </a:prstGeom>
          </p:spPr>
          <p:txBody>
            <a:bodyPr anchor="ctr" rtlCol="false" tIns="0" lIns="0" bIns="0" rIns="0"/>
            <a:lstStyle/>
            <a:p>
              <a:pPr algn="l">
                <a:lnSpc>
                  <a:spcPts val="1620"/>
                </a:lnSpc>
              </a:pPr>
              <a:r>
                <a:rPr lang="en-US" sz="1350">
                  <a:solidFill>
                    <a:srgbClr val="114374"/>
                  </a:solidFill>
                  <a:latin typeface="Lato"/>
                  <a:ea typeface="Lato"/>
                  <a:cs typeface="Lato"/>
                  <a:sym typeface="Lato"/>
                </a:rPr>
                <a:t>1/26/2026</a:t>
              </a:r>
            </a:p>
          </p:txBody>
        </p:sp>
      </p:grpSp>
      <p:sp>
        <p:nvSpPr>
          <p:cNvPr name="TextBox 18" id="18"/>
          <p:cNvSpPr txBox="true"/>
          <p:nvPr/>
        </p:nvSpPr>
        <p:spPr>
          <a:xfrm rot="0">
            <a:off x="3054695" y="2642349"/>
            <a:ext cx="12626037" cy="4358402"/>
          </a:xfrm>
          <a:prstGeom prst="rect">
            <a:avLst/>
          </a:prstGeom>
        </p:spPr>
        <p:txBody>
          <a:bodyPr anchor="t" rtlCol="false" tIns="0" lIns="0" bIns="0" rIns="0">
            <a:spAutoFit/>
          </a:bodyPr>
          <a:lstStyle/>
          <a:p>
            <a:pPr algn="l">
              <a:lnSpc>
                <a:spcPts val="3341"/>
              </a:lnSpc>
            </a:pPr>
            <a:r>
              <a:rPr lang="en-US" sz="3093">
                <a:solidFill>
                  <a:srgbClr val="114374"/>
                </a:solidFill>
                <a:latin typeface="Lato"/>
                <a:ea typeface="Lato"/>
                <a:cs typeface="Lato"/>
                <a:sym typeface="Lato"/>
              </a:rPr>
              <a:t>T</a:t>
            </a:r>
            <a:r>
              <a:rPr lang="en-US" sz="3093">
                <a:solidFill>
                  <a:srgbClr val="114374"/>
                </a:solidFill>
                <a:latin typeface="Lato"/>
                <a:ea typeface="Lato"/>
                <a:cs typeface="Lato"/>
                <a:sym typeface="Lato"/>
              </a:rPr>
              <a:t>he dataset was replaced with a larger and more comprehensive one, better suited to support the project’s extended functionalities. The updated dataset is provided in CSV format and contains 52,478 books with 25 attributes each. The data was collected from Goodreads using</a:t>
            </a:r>
            <a:r>
              <a:rPr lang="en-US" sz="3093">
                <a:solidFill>
                  <a:srgbClr val="114374"/>
                </a:solidFill>
                <a:latin typeface="Lato"/>
                <a:ea typeface="Lato"/>
                <a:cs typeface="Lato"/>
                <a:sym typeface="Lato"/>
              </a:rPr>
              <a:t> a web scraper, and both the dataset and the scraper’s source code are publicly available </a:t>
            </a:r>
            <a:r>
              <a:rPr lang="en-US" sz="3093" u="sng">
                <a:solidFill>
                  <a:srgbClr val="114374"/>
                </a:solidFill>
                <a:latin typeface="Lato"/>
                <a:ea typeface="Lato"/>
                <a:cs typeface="Lato"/>
                <a:sym typeface="Lato"/>
                <a:hlinkClick r:id="rId3" tooltip="https://github.com/scostap/goodreads_bbe_dataset/tree/main"/>
              </a:rPr>
              <a:t>here</a:t>
            </a:r>
            <a:r>
              <a:rPr lang="en-US" sz="3093">
                <a:solidFill>
                  <a:srgbClr val="114374"/>
                </a:solidFill>
                <a:latin typeface="Lato"/>
                <a:ea typeface="Lato"/>
                <a:cs typeface="Lato"/>
                <a:sym typeface="Lato"/>
              </a:rPr>
              <a:t>. </a:t>
            </a:r>
          </a:p>
          <a:p>
            <a:pPr algn="l">
              <a:lnSpc>
                <a:spcPts val="1518"/>
              </a:lnSpc>
            </a:pPr>
          </a:p>
          <a:p>
            <a:pPr algn="l">
              <a:lnSpc>
                <a:spcPts val="3341"/>
              </a:lnSpc>
            </a:pPr>
            <a:r>
              <a:rPr lang="en-US" sz="3093">
                <a:solidFill>
                  <a:srgbClr val="114374"/>
                </a:solidFill>
                <a:latin typeface="Lato"/>
                <a:ea typeface="Lato"/>
                <a:cs typeface="Lato"/>
                <a:sym typeface="Lato"/>
              </a:rPr>
              <a:t>Additionally, the application’s design and functionality was enhanced through improved layout, alignment, the inclusion of images, targeted searching and filtering, refined and paginated sorting.</a:t>
            </a:r>
          </a:p>
          <a:p>
            <a:pPr algn="l">
              <a:lnSpc>
                <a:spcPts val="3341"/>
              </a:lnSpc>
            </a:pPr>
          </a:p>
        </p:txBody>
      </p:sp>
      <p:sp>
        <p:nvSpPr>
          <p:cNvPr name="Freeform 19" id="19"/>
          <p:cNvSpPr/>
          <p:nvPr/>
        </p:nvSpPr>
        <p:spPr>
          <a:xfrm flipH="false" flipV="false" rot="0">
            <a:off x="4889700" y="6909041"/>
            <a:ext cx="8475944" cy="3040745"/>
          </a:xfrm>
          <a:custGeom>
            <a:avLst/>
            <a:gdLst/>
            <a:ahLst/>
            <a:cxnLst/>
            <a:rect r="r" b="b" t="t" l="l"/>
            <a:pathLst>
              <a:path h="3040745" w="8475944">
                <a:moveTo>
                  <a:pt x="0" y="0"/>
                </a:moveTo>
                <a:lnTo>
                  <a:pt x="8475944" y="0"/>
                </a:lnTo>
                <a:lnTo>
                  <a:pt x="8475944" y="3040745"/>
                </a:lnTo>
                <a:lnTo>
                  <a:pt x="0" y="3040745"/>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alphaModFix amt="97000"/>
            </a:blip>
            <a:stretch>
              <a:fillRect l="0" t="0" r="0" b="0"/>
            </a:stretch>
          </a:blipFill>
        </p:spPr>
      </p:sp>
      <p:grpSp>
        <p:nvGrpSpPr>
          <p:cNvPr name="Group 3" id="3"/>
          <p:cNvGrpSpPr/>
          <p:nvPr/>
        </p:nvGrpSpPr>
        <p:grpSpPr>
          <a:xfrm rot="0">
            <a:off x="2276476" y="-9524"/>
            <a:ext cx="13735047" cy="942386"/>
            <a:chOff x="0" y="0"/>
            <a:chExt cx="13022859" cy="893521"/>
          </a:xfrm>
        </p:grpSpPr>
        <p:sp>
          <p:nvSpPr>
            <p:cNvPr name="Freeform 4" id="4"/>
            <p:cNvSpPr/>
            <p:nvPr/>
          </p:nvSpPr>
          <p:spPr>
            <a:xfrm flipH="false" flipV="false" rot="0">
              <a:off x="9017" y="9017"/>
              <a:ext cx="13004800" cy="875411"/>
            </a:xfrm>
            <a:custGeom>
              <a:avLst/>
              <a:gdLst/>
              <a:ahLst/>
              <a:cxnLst/>
              <a:rect r="r" b="b" t="t" l="l"/>
              <a:pathLst>
                <a:path h="875411" w="13004800">
                  <a:moveTo>
                    <a:pt x="0" y="0"/>
                  </a:moveTo>
                  <a:lnTo>
                    <a:pt x="13004800" y="0"/>
                  </a:lnTo>
                  <a:lnTo>
                    <a:pt x="13004800" y="875411"/>
                  </a:lnTo>
                  <a:lnTo>
                    <a:pt x="0" y="875411"/>
                  </a:lnTo>
                  <a:close/>
                </a:path>
              </a:pathLst>
            </a:custGeom>
            <a:solidFill>
              <a:srgbClr val="004174"/>
            </a:solidFill>
            <a:ln w="12700">
              <a:solidFill>
                <a:srgbClr val="000000"/>
              </a:solidFill>
            </a:ln>
          </p:spPr>
        </p:sp>
        <p:sp>
          <p:nvSpPr>
            <p:cNvPr name="Freeform 5" id="5"/>
            <p:cNvSpPr/>
            <p:nvPr/>
          </p:nvSpPr>
          <p:spPr>
            <a:xfrm flipH="false" flipV="false" rot="0">
              <a:off x="0" y="0"/>
              <a:ext cx="13022835" cy="893445"/>
            </a:xfrm>
            <a:custGeom>
              <a:avLst/>
              <a:gdLst/>
              <a:ahLst/>
              <a:cxnLst/>
              <a:rect r="r" b="b" t="t" l="l"/>
              <a:pathLst>
                <a:path h="893445" w="13022835">
                  <a:moveTo>
                    <a:pt x="9017" y="0"/>
                  </a:moveTo>
                  <a:lnTo>
                    <a:pt x="13013817" y="0"/>
                  </a:lnTo>
                  <a:cubicBezTo>
                    <a:pt x="13018770" y="0"/>
                    <a:pt x="13022835" y="4064"/>
                    <a:pt x="13022835" y="9017"/>
                  </a:cubicBezTo>
                  <a:lnTo>
                    <a:pt x="13022835" y="884428"/>
                  </a:lnTo>
                  <a:cubicBezTo>
                    <a:pt x="13022835" y="889381"/>
                    <a:pt x="13018770" y="893445"/>
                    <a:pt x="13013817" y="893445"/>
                  </a:cubicBezTo>
                  <a:lnTo>
                    <a:pt x="9017" y="893445"/>
                  </a:lnTo>
                  <a:cubicBezTo>
                    <a:pt x="4064" y="893445"/>
                    <a:pt x="0" y="889381"/>
                    <a:pt x="0" y="884428"/>
                  </a:cubicBezTo>
                  <a:lnTo>
                    <a:pt x="0" y="9017"/>
                  </a:lnTo>
                  <a:cubicBezTo>
                    <a:pt x="0" y="4064"/>
                    <a:pt x="4064" y="0"/>
                    <a:pt x="9017" y="0"/>
                  </a:cubicBezTo>
                  <a:moveTo>
                    <a:pt x="9017" y="18034"/>
                  </a:moveTo>
                  <a:lnTo>
                    <a:pt x="9017" y="9017"/>
                  </a:lnTo>
                  <a:lnTo>
                    <a:pt x="18034" y="9017"/>
                  </a:lnTo>
                  <a:lnTo>
                    <a:pt x="18034" y="884428"/>
                  </a:lnTo>
                  <a:lnTo>
                    <a:pt x="9017" y="884428"/>
                  </a:lnTo>
                  <a:lnTo>
                    <a:pt x="9017" y="875411"/>
                  </a:lnTo>
                  <a:lnTo>
                    <a:pt x="13013817" y="875411"/>
                  </a:lnTo>
                  <a:lnTo>
                    <a:pt x="13013817" y="884428"/>
                  </a:lnTo>
                  <a:lnTo>
                    <a:pt x="13004800" y="884428"/>
                  </a:lnTo>
                  <a:lnTo>
                    <a:pt x="13004800" y="9017"/>
                  </a:lnTo>
                  <a:lnTo>
                    <a:pt x="13013817" y="9017"/>
                  </a:lnTo>
                  <a:lnTo>
                    <a:pt x="13013817" y="18034"/>
                  </a:lnTo>
                  <a:lnTo>
                    <a:pt x="9017" y="18034"/>
                  </a:lnTo>
                  <a:close/>
                </a:path>
              </a:pathLst>
            </a:custGeom>
            <a:solidFill>
              <a:srgbClr val="002D53"/>
            </a:solidFill>
            <a:ln w="12700">
              <a:solidFill>
                <a:srgbClr val="000000"/>
              </a:solidFill>
            </a:ln>
          </p:spPr>
        </p:sp>
      </p:grpSp>
      <p:grpSp>
        <p:nvGrpSpPr>
          <p:cNvPr name="Group 6" id="6"/>
          <p:cNvGrpSpPr/>
          <p:nvPr/>
        </p:nvGrpSpPr>
        <p:grpSpPr>
          <a:xfrm rot="0">
            <a:off x="2574625" y="-3"/>
            <a:ext cx="13106093" cy="923325"/>
            <a:chOff x="0" y="0"/>
            <a:chExt cx="12426518" cy="875449"/>
          </a:xfrm>
        </p:grpSpPr>
        <p:sp>
          <p:nvSpPr>
            <p:cNvPr name="Freeform 7" id="7"/>
            <p:cNvSpPr/>
            <p:nvPr/>
          </p:nvSpPr>
          <p:spPr>
            <a:xfrm flipH="false" flipV="false" rot="0">
              <a:off x="0" y="0"/>
              <a:ext cx="12426569" cy="875411"/>
            </a:xfrm>
            <a:custGeom>
              <a:avLst/>
              <a:gdLst/>
              <a:ahLst/>
              <a:cxnLst/>
              <a:rect r="r" b="b" t="t" l="l"/>
              <a:pathLst>
                <a:path h="875411" w="12426569">
                  <a:moveTo>
                    <a:pt x="0" y="0"/>
                  </a:moveTo>
                  <a:lnTo>
                    <a:pt x="12426569" y="0"/>
                  </a:lnTo>
                  <a:lnTo>
                    <a:pt x="12426569" y="875411"/>
                  </a:lnTo>
                  <a:lnTo>
                    <a:pt x="0" y="875411"/>
                  </a:lnTo>
                  <a:close/>
                </a:path>
              </a:pathLst>
            </a:custGeom>
            <a:solidFill>
              <a:srgbClr val="004174"/>
            </a:solidFill>
            <a:ln w="12700">
              <a:solidFill>
                <a:srgbClr val="000000"/>
              </a:solidFill>
            </a:ln>
          </p:spPr>
        </p:sp>
        <p:sp>
          <p:nvSpPr>
            <p:cNvPr name="TextBox 8" id="8"/>
            <p:cNvSpPr txBox="true"/>
            <p:nvPr/>
          </p:nvSpPr>
          <p:spPr>
            <a:xfrm>
              <a:off x="0" y="0"/>
              <a:ext cx="12426518" cy="875449"/>
            </a:xfrm>
            <a:prstGeom prst="rect">
              <a:avLst/>
            </a:prstGeom>
          </p:spPr>
          <p:txBody>
            <a:bodyPr anchor="t" rtlCol="false" tIns="50800" lIns="50800" bIns="50800" rIns="50800"/>
            <a:lstStyle/>
            <a:p>
              <a:pPr algn="l">
                <a:lnSpc>
                  <a:spcPts val="3240"/>
                </a:lnSpc>
              </a:pPr>
              <a:r>
                <a:rPr lang="en-US" sz="2700">
                  <a:solidFill>
                    <a:srgbClr val="FFFFFF"/>
                  </a:solidFill>
                  <a:latin typeface="Oswald"/>
                  <a:ea typeface="Oswald"/>
                  <a:cs typeface="Oswald"/>
                  <a:sym typeface="Oswald"/>
                </a:rPr>
                <a:t>Facultatea de Matematică și Informatică</a:t>
              </a:r>
            </a:p>
            <a:p>
              <a:pPr algn="l">
                <a:lnSpc>
                  <a:spcPts val="2879"/>
                </a:lnSpc>
              </a:pPr>
              <a:r>
                <a:rPr lang="en-US" sz="2399">
                  <a:solidFill>
                    <a:srgbClr val="FFFFFF"/>
                  </a:solidFill>
                  <a:latin typeface="Oswald"/>
                  <a:ea typeface="Oswald"/>
                  <a:cs typeface="Oswald"/>
                  <a:sym typeface="Oswald"/>
                </a:rPr>
                <a:t>Universitatea Babeș-Bolyai</a:t>
              </a:r>
            </a:p>
          </p:txBody>
        </p:sp>
      </p:grpSp>
      <p:grpSp>
        <p:nvGrpSpPr>
          <p:cNvPr name="Group 9" id="9"/>
          <p:cNvGrpSpPr/>
          <p:nvPr/>
        </p:nvGrpSpPr>
        <p:grpSpPr>
          <a:xfrm rot="0">
            <a:off x="2574639" y="1315276"/>
            <a:ext cx="13106093" cy="1298498"/>
            <a:chOff x="0" y="0"/>
            <a:chExt cx="12426518" cy="1231168"/>
          </a:xfrm>
        </p:grpSpPr>
        <p:sp>
          <p:nvSpPr>
            <p:cNvPr name="Freeform 10" id="10"/>
            <p:cNvSpPr/>
            <p:nvPr/>
          </p:nvSpPr>
          <p:spPr>
            <a:xfrm flipH="false" flipV="false" rot="0">
              <a:off x="0" y="0"/>
              <a:ext cx="12426516" cy="1231170"/>
            </a:xfrm>
            <a:custGeom>
              <a:avLst/>
              <a:gdLst/>
              <a:ahLst/>
              <a:cxnLst/>
              <a:rect r="r" b="b" t="t" l="l"/>
              <a:pathLst>
                <a:path h="1231170" w="12426516">
                  <a:moveTo>
                    <a:pt x="0" y="0"/>
                  </a:moveTo>
                  <a:lnTo>
                    <a:pt x="12426516" y="0"/>
                  </a:lnTo>
                  <a:lnTo>
                    <a:pt x="12426516" y="1231170"/>
                  </a:lnTo>
                  <a:lnTo>
                    <a:pt x="0" y="1231170"/>
                  </a:lnTo>
                  <a:close/>
                </a:path>
              </a:pathLst>
            </a:custGeom>
            <a:blipFill>
              <a:blip r:embed="rId3">
                <a:alphaModFix amt="0"/>
              </a:blip>
              <a:stretch>
                <a:fillRect l="0" t="-205369" r="0" b="-194246"/>
              </a:stretch>
            </a:blipFill>
          </p:spPr>
        </p:sp>
        <p:sp>
          <p:nvSpPr>
            <p:cNvPr name="TextBox 11" id="11"/>
            <p:cNvSpPr txBox="true"/>
            <p:nvPr/>
          </p:nvSpPr>
          <p:spPr>
            <a:xfrm>
              <a:off x="0" y="0"/>
              <a:ext cx="12426518" cy="1231168"/>
            </a:xfrm>
            <a:prstGeom prst="rect">
              <a:avLst/>
            </a:prstGeom>
          </p:spPr>
          <p:txBody>
            <a:bodyPr anchor="ctr" rtlCol="false" tIns="0" lIns="0" bIns="0" rIns="0"/>
            <a:lstStyle/>
            <a:p>
              <a:pPr algn="l">
                <a:lnSpc>
                  <a:spcPts val="6480"/>
                </a:lnSpc>
              </a:pPr>
              <a:r>
                <a:rPr lang="en-US" sz="5400">
                  <a:solidFill>
                    <a:srgbClr val="004174"/>
                  </a:solidFill>
                  <a:latin typeface="Oswald"/>
                  <a:ea typeface="Oswald"/>
                  <a:cs typeface="Oswald"/>
                  <a:sym typeface="Oswald"/>
                </a:rPr>
                <a:t>Iteration 3: Visual Insights</a:t>
              </a:r>
            </a:p>
          </p:txBody>
        </p:sp>
      </p:grpSp>
      <p:grpSp>
        <p:nvGrpSpPr>
          <p:cNvPr name="Group 12" id="12"/>
          <p:cNvGrpSpPr/>
          <p:nvPr/>
        </p:nvGrpSpPr>
        <p:grpSpPr>
          <a:xfrm rot="0">
            <a:off x="12594619" y="9541996"/>
            <a:ext cx="3086100" cy="547689"/>
            <a:chOff x="0" y="0"/>
            <a:chExt cx="2926080" cy="519290"/>
          </a:xfrm>
        </p:grpSpPr>
        <p:sp>
          <p:nvSpPr>
            <p:cNvPr name="Freeform 13" id="13"/>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a:ln w="12700">
              <a:solidFill>
                <a:srgbClr val="000000"/>
              </a:solidFill>
            </a:ln>
          </p:spPr>
        </p:sp>
        <p:sp>
          <p:nvSpPr>
            <p:cNvPr name="TextBox 14" id="14"/>
            <p:cNvSpPr txBox="true"/>
            <p:nvPr/>
          </p:nvSpPr>
          <p:spPr>
            <a:xfrm>
              <a:off x="0" y="-9525"/>
              <a:ext cx="2926080" cy="528815"/>
            </a:xfrm>
            <a:prstGeom prst="rect">
              <a:avLst/>
            </a:prstGeom>
          </p:spPr>
          <p:txBody>
            <a:bodyPr anchor="ctr" rtlCol="false" tIns="0" lIns="0" bIns="0" rIns="0"/>
            <a:lstStyle/>
            <a:p>
              <a:pPr algn="r">
                <a:lnSpc>
                  <a:spcPts val="1620"/>
                </a:lnSpc>
              </a:pPr>
              <a:r>
                <a:rPr lang="en-US" sz="1350">
                  <a:solidFill>
                    <a:srgbClr val="114374"/>
                  </a:solidFill>
                  <a:latin typeface="Lato"/>
                  <a:ea typeface="Lato"/>
                  <a:cs typeface="Lato"/>
                  <a:sym typeface="Lato"/>
                </a:rPr>
                <a:t>8</a:t>
              </a:r>
            </a:p>
          </p:txBody>
        </p:sp>
      </p:grpSp>
      <p:grpSp>
        <p:nvGrpSpPr>
          <p:cNvPr name="Group 15" id="15"/>
          <p:cNvGrpSpPr/>
          <p:nvPr/>
        </p:nvGrpSpPr>
        <p:grpSpPr>
          <a:xfrm rot="0">
            <a:off x="2574639" y="9534522"/>
            <a:ext cx="3086100" cy="547688"/>
            <a:chOff x="0" y="0"/>
            <a:chExt cx="2926080" cy="519289"/>
          </a:xfrm>
        </p:grpSpPr>
        <p:sp>
          <p:nvSpPr>
            <p:cNvPr name="Freeform 16" id="16"/>
            <p:cNvSpPr/>
            <p:nvPr/>
          </p:nvSpPr>
          <p:spPr>
            <a:xfrm flipH="false" flipV="false" rot="0">
              <a:off x="0" y="0"/>
              <a:ext cx="2926080" cy="519287"/>
            </a:xfrm>
            <a:custGeom>
              <a:avLst/>
              <a:gdLst/>
              <a:ahLst/>
              <a:cxnLst/>
              <a:rect r="r" b="b" t="t" l="l"/>
              <a:pathLst>
                <a:path h="519287" w="2926080">
                  <a:moveTo>
                    <a:pt x="0" y="0"/>
                  </a:moveTo>
                  <a:lnTo>
                    <a:pt x="2926080" y="0"/>
                  </a:lnTo>
                  <a:lnTo>
                    <a:pt x="2926080" y="519287"/>
                  </a:lnTo>
                  <a:lnTo>
                    <a:pt x="0" y="519287"/>
                  </a:lnTo>
                  <a:close/>
                </a:path>
              </a:pathLst>
            </a:custGeom>
            <a:solidFill>
              <a:srgbClr val="000000">
                <a:alpha val="0"/>
              </a:srgbClr>
            </a:solidFill>
            <a:ln w="12700">
              <a:solidFill>
                <a:srgbClr val="000000"/>
              </a:solidFill>
            </a:ln>
          </p:spPr>
        </p:sp>
        <p:sp>
          <p:nvSpPr>
            <p:cNvPr name="TextBox 17" id="17"/>
            <p:cNvSpPr txBox="true"/>
            <p:nvPr/>
          </p:nvSpPr>
          <p:spPr>
            <a:xfrm>
              <a:off x="0" y="-9525"/>
              <a:ext cx="2926080" cy="528814"/>
            </a:xfrm>
            <a:prstGeom prst="rect">
              <a:avLst/>
            </a:prstGeom>
          </p:spPr>
          <p:txBody>
            <a:bodyPr anchor="ctr" rtlCol="false" tIns="0" lIns="0" bIns="0" rIns="0"/>
            <a:lstStyle/>
            <a:p>
              <a:pPr algn="l">
                <a:lnSpc>
                  <a:spcPts val="1620"/>
                </a:lnSpc>
              </a:pPr>
              <a:r>
                <a:rPr lang="en-US" sz="1350">
                  <a:solidFill>
                    <a:srgbClr val="114374"/>
                  </a:solidFill>
                  <a:latin typeface="Lato"/>
                  <a:ea typeface="Lato"/>
                  <a:cs typeface="Lato"/>
                  <a:sym typeface="Lato"/>
                </a:rPr>
                <a:t>1/26/2026</a:t>
              </a:r>
            </a:p>
          </p:txBody>
        </p:sp>
      </p:grpSp>
      <p:sp>
        <p:nvSpPr>
          <p:cNvPr name="Freeform 18" id="18"/>
          <p:cNvSpPr/>
          <p:nvPr/>
        </p:nvSpPr>
        <p:spPr>
          <a:xfrm flipH="false" flipV="false" rot="0">
            <a:off x="10287704" y="7373492"/>
            <a:ext cx="5099776" cy="2161030"/>
          </a:xfrm>
          <a:custGeom>
            <a:avLst/>
            <a:gdLst/>
            <a:ahLst/>
            <a:cxnLst/>
            <a:rect r="r" b="b" t="t" l="l"/>
            <a:pathLst>
              <a:path h="2161030" w="5099776">
                <a:moveTo>
                  <a:pt x="0" y="0"/>
                </a:moveTo>
                <a:lnTo>
                  <a:pt x="5099776" y="0"/>
                </a:lnTo>
                <a:lnTo>
                  <a:pt x="5099776" y="2161030"/>
                </a:lnTo>
                <a:lnTo>
                  <a:pt x="0" y="2161030"/>
                </a:lnTo>
                <a:lnTo>
                  <a:pt x="0" y="0"/>
                </a:lnTo>
                <a:close/>
              </a:path>
            </a:pathLst>
          </a:custGeom>
          <a:blipFill>
            <a:blip r:embed="rId4"/>
            <a:stretch>
              <a:fillRect l="0" t="0" r="0" b="0"/>
            </a:stretch>
          </a:blipFill>
        </p:spPr>
      </p:sp>
      <p:sp>
        <p:nvSpPr>
          <p:cNvPr name="Freeform 19" id="19"/>
          <p:cNvSpPr/>
          <p:nvPr/>
        </p:nvSpPr>
        <p:spPr>
          <a:xfrm flipH="false" flipV="false" rot="0">
            <a:off x="10285145" y="4367647"/>
            <a:ext cx="5102335" cy="2525656"/>
          </a:xfrm>
          <a:custGeom>
            <a:avLst/>
            <a:gdLst/>
            <a:ahLst/>
            <a:cxnLst/>
            <a:rect r="r" b="b" t="t" l="l"/>
            <a:pathLst>
              <a:path h="2525656" w="5102335">
                <a:moveTo>
                  <a:pt x="0" y="0"/>
                </a:moveTo>
                <a:lnTo>
                  <a:pt x="5102335" y="0"/>
                </a:lnTo>
                <a:lnTo>
                  <a:pt x="5102335" y="2525656"/>
                </a:lnTo>
                <a:lnTo>
                  <a:pt x="0" y="2525656"/>
                </a:lnTo>
                <a:lnTo>
                  <a:pt x="0" y="0"/>
                </a:lnTo>
                <a:close/>
              </a:path>
            </a:pathLst>
          </a:custGeom>
          <a:blipFill>
            <a:blip r:embed="rId5"/>
            <a:stretch>
              <a:fillRect l="0" t="0" r="0" b="0"/>
            </a:stretch>
          </a:blipFill>
        </p:spPr>
      </p:sp>
      <p:sp>
        <p:nvSpPr>
          <p:cNvPr name="Freeform 20" id="20"/>
          <p:cNvSpPr/>
          <p:nvPr/>
        </p:nvSpPr>
        <p:spPr>
          <a:xfrm flipH="false" flipV="false" rot="0">
            <a:off x="10145475" y="1315276"/>
            <a:ext cx="5381676" cy="2663930"/>
          </a:xfrm>
          <a:custGeom>
            <a:avLst/>
            <a:gdLst/>
            <a:ahLst/>
            <a:cxnLst/>
            <a:rect r="r" b="b" t="t" l="l"/>
            <a:pathLst>
              <a:path h="2663930" w="5381676">
                <a:moveTo>
                  <a:pt x="0" y="0"/>
                </a:moveTo>
                <a:lnTo>
                  <a:pt x="5381676" y="0"/>
                </a:lnTo>
                <a:lnTo>
                  <a:pt x="5381676" y="2663930"/>
                </a:lnTo>
                <a:lnTo>
                  <a:pt x="0" y="2663930"/>
                </a:lnTo>
                <a:lnTo>
                  <a:pt x="0" y="0"/>
                </a:lnTo>
                <a:close/>
              </a:path>
            </a:pathLst>
          </a:custGeom>
          <a:blipFill>
            <a:blip r:embed="rId6"/>
            <a:stretch>
              <a:fillRect l="0" t="0" r="0" b="0"/>
            </a:stretch>
          </a:blipFill>
        </p:spPr>
      </p:sp>
      <p:sp>
        <p:nvSpPr>
          <p:cNvPr name="TextBox 21" id="21"/>
          <p:cNvSpPr txBox="true"/>
          <p:nvPr/>
        </p:nvSpPr>
        <p:spPr>
          <a:xfrm rot="0">
            <a:off x="2574625" y="2580566"/>
            <a:ext cx="7191198" cy="7127379"/>
          </a:xfrm>
          <a:prstGeom prst="rect">
            <a:avLst/>
          </a:prstGeom>
        </p:spPr>
        <p:txBody>
          <a:bodyPr anchor="t" rtlCol="false" tIns="0" lIns="0" bIns="0" rIns="0">
            <a:spAutoFit/>
          </a:bodyPr>
          <a:lstStyle/>
          <a:p>
            <a:pPr algn="l">
              <a:lnSpc>
                <a:spcPts val="4331"/>
              </a:lnSpc>
            </a:pPr>
            <a:r>
              <a:rPr lang="en-US" sz="3093">
                <a:solidFill>
                  <a:srgbClr val="034477"/>
                </a:solidFill>
                <a:latin typeface="Lato"/>
                <a:ea typeface="Lato"/>
                <a:cs typeface="Lato"/>
                <a:sym typeface="Lato"/>
              </a:rPr>
              <a:t>Extended the core features by adding visual insights and filtering tools:</a:t>
            </a:r>
          </a:p>
          <a:p>
            <a:pPr algn="l">
              <a:lnSpc>
                <a:spcPts val="4331"/>
              </a:lnSpc>
            </a:pPr>
          </a:p>
          <a:p>
            <a:pPr algn="l" marL="667940" indent="-333970" lvl="1">
              <a:lnSpc>
                <a:spcPts val="4331"/>
              </a:lnSpc>
              <a:buFont typeface="Arial"/>
              <a:buChar char="•"/>
            </a:pPr>
            <a:r>
              <a:rPr lang="en-US" sz="3093">
                <a:solidFill>
                  <a:srgbClr val="034477"/>
                </a:solidFill>
                <a:latin typeface="Lato"/>
                <a:ea typeface="Lato"/>
                <a:cs typeface="Lato"/>
                <a:sym typeface="Lato"/>
              </a:rPr>
              <a:t>Top Authors (2010–2020) : bar + line chart with book count and average rating.</a:t>
            </a:r>
          </a:p>
          <a:p>
            <a:pPr algn="l" marL="667940" indent="-333970" lvl="1">
              <a:lnSpc>
                <a:spcPts val="4331"/>
              </a:lnSpc>
              <a:buFont typeface="Arial"/>
              <a:buChar char="•"/>
            </a:pPr>
            <a:r>
              <a:rPr lang="en-US" sz="3093">
                <a:solidFill>
                  <a:srgbClr val="034477"/>
                </a:solidFill>
                <a:latin typeface="Lato"/>
                <a:ea typeface="Lato"/>
                <a:cs typeface="Lato"/>
                <a:sym typeface="Lato"/>
              </a:rPr>
              <a:t>Top Publishers: shows top 10 publishers by number of books.</a:t>
            </a:r>
          </a:p>
          <a:p>
            <a:pPr algn="l" marL="667940" indent="-333970" lvl="1">
              <a:lnSpc>
                <a:spcPts val="4331"/>
              </a:lnSpc>
              <a:buFont typeface="Arial"/>
              <a:buChar char="•"/>
            </a:pPr>
            <a:r>
              <a:rPr lang="en-US" sz="3093">
                <a:solidFill>
                  <a:srgbClr val="034477"/>
                </a:solidFill>
                <a:latin typeface="Lato"/>
                <a:ea typeface="Lato"/>
                <a:cs typeface="Lato"/>
                <a:sym typeface="Lato"/>
              </a:rPr>
              <a:t>Books per Year :  (1900–2024), grouped by decades, with year filtering and highlight of most/least active years.</a:t>
            </a:r>
          </a:p>
          <a:p>
            <a:pPr algn="l">
              <a:lnSpc>
                <a:spcPts val="4331"/>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alphaModFix amt="97000"/>
            </a:blip>
            <a:stretch>
              <a:fillRect l="0" t="0" r="0" b="0"/>
            </a:stretch>
          </a:blipFill>
        </p:spPr>
      </p:sp>
      <p:grpSp>
        <p:nvGrpSpPr>
          <p:cNvPr name="Group 3" id="3"/>
          <p:cNvGrpSpPr/>
          <p:nvPr/>
        </p:nvGrpSpPr>
        <p:grpSpPr>
          <a:xfrm rot="0">
            <a:off x="2276476" y="-9524"/>
            <a:ext cx="13735047" cy="942386"/>
            <a:chOff x="0" y="0"/>
            <a:chExt cx="13022859" cy="893521"/>
          </a:xfrm>
        </p:grpSpPr>
        <p:sp>
          <p:nvSpPr>
            <p:cNvPr name="Freeform 4" id="4"/>
            <p:cNvSpPr/>
            <p:nvPr/>
          </p:nvSpPr>
          <p:spPr>
            <a:xfrm flipH="false" flipV="false" rot="0">
              <a:off x="9017" y="9017"/>
              <a:ext cx="13004800" cy="875411"/>
            </a:xfrm>
            <a:custGeom>
              <a:avLst/>
              <a:gdLst/>
              <a:ahLst/>
              <a:cxnLst/>
              <a:rect r="r" b="b" t="t" l="l"/>
              <a:pathLst>
                <a:path h="875411" w="13004800">
                  <a:moveTo>
                    <a:pt x="0" y="0"/>
                  </a:moveTo>
                  <a:lnTo>
                    <a:pt x="13004800" y="0"/>
                  </a:lnTo>
                  <a:lnTo>
                    <a:pt x="13004800" y="875411"/>
                  </a:lnTo>
                  <a:lnTo>
                    <a:pt x="0" y="875411"/>
                  </a:lnTo>
                  <a:close/>
                </a:path>
              </a:pathLst>
            </a:custGeom>
            <a:solidFill>
              <a:srgbClr val="004174"/>
            </a:solidFill>
            <a:ln w="12700">
              <a:solidFill>
                <a:srgbClr val="000000"/>
              </a:solidFill>
            </a:ln>
          </p:spPr>
        </p:sp>
        <p:sp>
          <p:nvSpPr>
            <p:cNvPr name="Freeform 5" id="5"/>
            <p:cNvSpPr/>
            <p:nvPr/>
          </p:nvSpPr>
          <p:spPr>
            <a:xfrm flipH="false" flipV="false" rot="0">
              <a:off x="0" y="0"/>
              <a:ext cx="13022835" cy="893445"/>
            </a:xfrm>
            <a:custGeom>
              <a:avLst/>
              <a:gdLst/>
              <a:ahLst/>
              <a:cxnLst/>
              <a:rect r="r" b="b" t="t" l="l"/>
              <a:pathLst>
                <a:path h="893445" w="13022835">
                  <a:moveTo>
                    <a:pt x="9017" y="0"/>
                  </a:moveTo>
                  <a:lnTo>
                    <a:pt x="13013817" y="0"/>
                  </a:lnTo>
                  <a:cubicBezTo>
                    <a:pt x="13018770" y="0"/>
                    <a:pt x="13022835" y="4064"/>
                    <a:pt x="13022835" y="9017"/>
                  </a:cubicBezTo>
                  <a:lnTo>
                    <a:pt x="13022835" y="884428"/>
                  </a:lnTo>
                  <a:cubicBezTo>
                    <a:pt x="13022835" y="889381"/>
                    <a:pt x="13018770" y="893445"/>
                    <a:pt x="13013817" y="893445"/>
                  </a:cubicBezTo>
                  <a:lnTo>
                    <a:pt x="9017" y="893445"/>
                  </a:lnTo>
                  <a:cubicBezTo>
                    <a:pt x="4064" y="893445"/>
                    <a:pt x="0" y="889381"/>
                    <a:pt x="0" y="884428"/>
                  </a:cubicBezTo>
                  <a:lnTo>
                    <a:pt x="0" y="9017"/>
                  </a:lnTo>
                  <a:cubicBezTo>
                    <a:pt x="0" y="4064"/>
                    <a:pt x="4064" y="0"/>
                    <a:pt x="9017" y="0"/>
                  </a:cubicBezTo>
                  <a:moveTo>
                    <a:pt x="9017" y="18034"/>
                  </a:moveTo>
                  <a:lnTo>
                    <a:pt x="9017" y="9017"/>
                  </a:lnTo>
                  <a:lnTo>
                    <a:pt x="18034" y="9017"/>
                  </a:lnTo>
                  <a:lnTo>
                    <a:pt x="18034" y="884428"/>
                  </a:lnTo>
                  <a:lnTo>
                    <a:pt x="9017" y="884428"/>
                  </a:lnTo>
                  <a:lnTo>
                    <a:pt x="9017" y="875411"/>
                  </a:lnTo>
                  <a:lnTo>
                    <a:pt x="13013817" y="875411"/>
                  </a:lnTo>
                  <a:lnTo>
                    <a:pt x="13013817" y="884428"/>
                  </a:lnTo>
                  <a:lnTo>
                    <a:pt x="13004800" y="884428"/>
                  </a:lnTo>
                  <a:lnTo>
                    <a:pt x="13004800" y="9017"/>
                  </a:lnTo>
                  <a:lnTo>
                    <a:pt x="13013817" y="9017"/>
                  </a:lnTo>
                  <a:lnTo>
                    <a:pt x="13013817" y="18034"/>
                  </a:lnTo>
                  <a:lnTo>
                    <a:pt x="9017" y="18034"/>
                  </a:lnTo>
                  <a:close/>
                </a:path>
              </a:pathLst>
            </a:custGeom>
            <a:solidFill>
              <a:srgbClr val="002D53"/>
            </a:solidFill>
            <a:ln w="12700">
              <a:solidFill>
                <a:srgbClr val="000000"/>
              </a:solidFill>
            </a:ln>
          </p:spPr>
        </p:sp>
      </p:grpSp>
      <p:grpSp>
        <p:nvGrpSpPr>
          <p:cNvPr name="Group 6" id="6"/>
          <p:cNvGrpSpPr/>
          <p:nvPr/>
        </p:nvGrpSpPr>
        <p:grpSpPr>
          <a:xfrm rot="0">
            <a:off x="2574625" y="-3"/>
            <a:ext cx="13106093" cy="923325"/>
            <a:chOff x="0" y="0"/>
            <a:chExt cx="12426518" cy="875449"/>
          </a:xfrm>
        </p:grpSpPr>
        <p:sp>
          <p:nvSpPr>
            <p:cNvPr name="Freeform 7" id="7"/>
            <p:cNvSpPr/>
            <p:nvPr/>
          </p:nvSpPr>
          <p:spPr>
            <a:xfrm flipH="false" flipV="false" rot="0">
              <a:off x="0" y="0"/>
              <a:ext cx="12426569" cy="875411"/>
            </a:xfrm>
            <a:custGeom>
              <a:avLst/>
              <a:gdLst/>
              <a:ahLst/>
              <a:cxnLst/>
              <a:rect r="r" b="b" t="t" l="l"/>
              <a:pathLst>
                <a:path h="875411" w="12426569">
                  <a:moveTo>
                    <a:pt x="0" y="0"/>
                  </a:moveTo>
                  <a:lnTo>
                    <a:pt x="12426569" y="0"/>
                  </a:lnTo>
                  <a:lnTo>
                    <a:pt x="12426569" y="875411"/>
                  </a:lnTo>
                  <a:lnTo>
                    <a:pt x="0" y="875411"/>
                  </a:lnTo>
                  <a:close/>
                </a:path>
              </a:pathLst>
            </a:custGeom>
            <a:solidFill>
              <a:srgbClr val="004174"/>
            </a:solidFill>
            <a:ln w="12700">
              <a:solidFill>
                <a:srgbClr val="000000"/>
              </a:solidFill>
            </a:ln>
          </p:spPr>
        </p:sp>
        <p:sp>
          <p:nvSpPr>
            <p:cNvPr name="TextBox 8" id="8"/>
            <p:cNvSpPr txBox="true"/>
            <p:nvPr/>
          </p:nvSpPr>
          <p:spPr>
            <a:xfrm>
              <a:off x="0" y="0"/>
              <a:ext cx="12426518" cy="875449"/>
            </a:xfrm>
            <a:prstGeom prst="rect">
              <a:avLst/>
            </a:prstGeom>
          </p:spPr>
          <p:txBody>
            <a:bodyPr anchor="t" rtlCol="false" tIns="50800" lIns="50800" bIns="50800" rIns="50800"/>
            <a:lstStyle/>
            <a:p>
              <a:pPr algn="l">
                <a:lnSpc>
                  <a:spcPts val="3240"/>
                </a:lnSpc>
              </a:pPr>
              <a:r>
                <a:rPr lang="en-US" sz="2700">
                  <a:solidFill>
                    <a:srgbClr val="FFFFFF"/>
                  </a:solidFill>
                  <a:latin typeface="Oswald"/>
                  <a:ea typeface="Oswald"/>
                  <a:cs typeface="Oswald"/>
                  <a:sym typeface="Oswald"/>
                </a:rPr>
                <a:t>Facultatea de Matematică și Informatică</a:t>
              </a:r>
            </a:p>
            <a:p>
              <a:pPr algn="l">
                <a:lnSpc>
                  <a:spcPts val="2879"/>
                </a:lnSpc>
              </a:pPr>
              <a:r>
                <a:rPr lang="en-US" sz="2399">
                  <a:solidFill>
                    <a:srgbClr val="FFFFFF"/>
                  </a:solidFill>
                  <a:latin typeface="Oswald"/>
                  <a:ea typeface="Oswald"/>
                  <a:cs typeface="Oswald"/>
                  <a:sym typeface="Oswald"/>
                </a:rPr>
                <a:t>Universitatea Babeș-Bolyai</a:t>
              </a:r>
            </a:p>
          </p:txBody>
        </p:sp>
      </p:grpSp>
      <p:grpSp>
        <p:nvGrpSpPr>
          <p:cNvPr name="Group 9" id="9"/>
          <p:cNvGrpSpPr/>
          <p:nvPr/>
        </p:nvGrpSpPr>
        <p:grpSpPr>
          <a:xfrm rot="0">
            <a:off x="2574639" y="1315276"/>
            <a:ext cx="13106093" cy="2932631"/>
            <a:chOff x="0" y="0"/>
            <a:chExt cx="12426518" cy="2780568"/>
          </a:xfrm>
        </p:grpSpPr>
        <p:sp>
          <p:nvSpPr>
            <p:cNvPr name="Freeform 10" id="10"/>
            <p:cNvSpPr/>
            <p:nvPr/>
          </p:nvSpPr>
          <p:spPr>
            <a:xfrm flipH="false" flipV="false" rot="0">
              <a:off x="0" y="0"/>
              <a:ext cx="12426516" cy="2780570"/>
            </a:xfrm>
            <a:custGeom>
              <a:avLst/>
              <a:gdLst/>
              <a:ahLst/>
              <a:cxnLst/>
              <a:rect r="r" b="b" t="t" l="l"/>
              <a:pathLst>
                <a:path h="2780570" w="12426516">
                  <a:moveTo>
                    <a:pt x="0" y="0"/>
                  </a:moveTo>
                  <a:lnTo>
                    <a:pt x="12426516" y="0"/>
                  </a:lnTo>
                  <a:lnTo>
                    <a:pt x="12426516" y="2780570"/>
                  </a:lnTo>
                  <a:lnTo>
                    <a:pt x="0" y="2780570"/>
                  </a:lnTo>
                  <a:close/>
                </a:path>
              </a:pathLst>
            </a:custGeom>
            <a:blipFill>
              <a:blip r:embed="rId3">
                <a:alphaModFix amt="0"/>
              </a:blip>
              <a:stretch>
                <a:fillRect l="0" t="-173452" r="0" b="-173452"/>
              </a:stretch>
            </a:blipFill>
          </p:spPr>
        </p:sp>
        <p:sp>
          <p:nvSpPr>
            <p:cNvPr name="TextBox 11" id="11"/>
            <p:cNvSpPr txBox="true"/>
            <p:nvPr/>
          </p:nvSpPr>
          <p:spPr>
            <a:xfrm>
              <a:off x="0" y="0"/>
              <a:ext cx="12426518" cy="2780568"/>
            </a:xfrm>
            <a:prstGeom prst="rect">
              <a:avLst/>
            </a:prstGeom>
          </p:spPr>
          <p:txBody>
            <a:bodyPr anchor="ctr" rtlCol="false" tIns="0" lIns="0" bIns="0" rIns="0"/>
            <a:lstStyle/>
            <a:p>
              <a:pPr algn="l">
                <a:lnSpc>
                  <a:spcPts val="6480"/>
                </a:lnSpc>
              </a:pPr>
              <a:r>
                <a:rPr lang="en-US" sz="5400">
                  <a:solidFill>
                    <a:srgbClr val="004174"/>
                  </a:solidFill>
                  <a:latin typeface="Oswald"/>
                  <a:ea typeface="Oswald"/>
                  <a:cs typeface="Oswald"/>
                  <a:sym typeface="Oswald"/>
                </a:rPr>
                <a:t>Iteration 4: AI-powered recommendations and semantic search</a:t>
              </a:r>
            </a:p>
            <a:p>
              <a:pPr algn="l">
                <a:lnSpc>
                  <a:spcPts val="6480"/>
                </a:lnSpc>
              </a:pPr>
            </a:p>
          </p:txBody>
        </p:sp>
      </p:grpSp>
      <p:grpSp>
        <p:nvGrpSpPr>
          <p:cNvPr name="Group 12" id="12"/>
          <p:cNvGrpSpPr/>
          <p:nvPr/>
        </p:nvGrpSpPr>
        <p:grpSpPr>
          <a:xfrm rot="0">
            <a:off x="12594619" y="9541996"/>
            <a:ext cx="3086100" cy="547689"/>
            <a:chOff x="0" y="0"/>
            <a:chExt cx="2926080" cy="519290"/>
          </a:xfrm>
        </p:grpSpPr>
        <p:sp>
          <p:nvSpPr>
            <p:cNvPr name="Freeform 13" id="13"/>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a:ln w="12700">
              <a:solidFill>
                <a:srgbClr val="000000"/>
              </a:solidFill>
            </a:ln>
          </p:spPr>
        </p:sp>
        <p:sp>
          <p:nvSpPr>
            <p:cNvPr name="TextBox 14" id="14"/>
            <p:cNvSpPr txBox="true"/>
            <p:nvPr/>
          </p:nvSpPr>
          <p:spPr>
            <a:xfrm>
              <a:off x="0" y="-9525"/>
              <a:ext cx="2926080" cy="528815"/>
            </a:xfrm>
            <a:prstGeom prst="rect">
              <a:avLst/>
            </a:prstGeom>
          </p:spPr>
          <p:txBody>
            <a:bodyPr anchor="ctr" rtlCol="false" tIns="0" lIns="0" bIns="0" rIns="0"/>
            <a:lstStyle/>
            <a:p>
              <a:pPr algn="r">
                <a:lnSpc>
                  <a:spcPts val="1620"/>
                </a:lnSpc>
              </a:pPr>
              <a:r>
                <a:rPr lang="en-US" sz="1350">
                  <a:solidFill>
                    <a:srgbClr val="114374"/>
                  </a:solidFill>
                  <a:latin typeface="Lato"/>
                  <a:ea typeface="Lato"/>
                  <a:cs typeface="Lato"/>
                  <a:sym typeface="Lato"/>
                </a:rPr>
                <a:t>9</a:t>
              </a:r>
            </a:p>
          </p:txBody>
        </p:sp>
      </p:grpSp>
      <p:grpSp>
        <p:nvGrpSpPr>
          <p:cNvPr name="Group 15" id="15"/>
          <p:cNvGrpSpPr/>
          <p:nvPr/>
        </p:nvGrpSpPr>
        <p:grpSpPr>
          <a:xfrm rot="0">
            <a:off x="2574639" y="9534522"/>
            <a:ext cx="3086100" cy="547688"/>
            <a:chOff x="0" y="0"/>
            <a:chExt cx="2926080" cy="519289"/>
          </a:xfrm>
        </p:grpSpPr>
        <p:sp>
          <p:nvSpPr>
            <p:cNvPr name="Freeform 16" id="16"/>
            <p:cNvSpPr/>
            <p:nvPr/>
          </p:nvSpPr>
          <p:spPr>
            <a:xfrm flipH="false" flipV="false" rot="0">
              <a:off x="0" y="0"/>
              <a:ext cx="2926080" cy="519287"/>
            </a:xfrm>
            <a:custGeom>
              <a:avLst/>
              <a:gdLst/>
              <a:ahLst/>
              <a:cxnLst/>
              <a:rect r="r" b="b" t="t" l="l"/>
              <a:pathLst>
                <a:path h="519287" w="2926080">
                  <a:moveTo>
                    <a:pt x="0" y="0"/>
                  </a:moveTo>
                  <a:lnTo>
                    <a:pt x="2926080" y="0"/>
                  </a:lnTo>
                  <a:lnTo>
                    <a:pt x="2926080" y="519287"/>
                  </a:lnTo>
                  <a:lnTo>
                    <a:pt x="0" y="519287"/>
                  </a:lnTo>
                  <a:close/>
                </a:path>
              </a:pathLst>
            </a:custGeom>
            <a:solidFill>
              <a:srgbClr val="000000">
                <a:alpha val="0"/>
              </a:srgbClr>
            </a:solidFill>
            <a:ln w="12700">
              <a:solidFill>
                <a:srgbClr val="000000"/>
              </a:solidFill>
            </a:ln>
          </p:spPr>
        </p:sp>
        <p:sp>
          <p:nvSpPr>
            <p:cNvPr name="TextBox 17" id="17"/>
            <p:cNvSpPr txBox="true"/>
            <p:nvPr/>
          </p:nvSpPr>
          <p:spPr>
            <a:xfrm>
              <a:off x="0" y="-9525"/>
              <a:ext cx="2926080" cy="528814"/>
            </a:xfrm>
            <a:prstGeom prst="rect">
              <a:avLst/>
            </a:prstGeom>
          </p:spPr>
          <p:txBody>
            <a:bodyPr anchor="ctr" rtlCol="false" tIns="0" lIns="0" bIns="0" rIns="0"/>
            <a:lstStyle/>
            <a:p>
              <a:pPr algn="l">
                <a:lnSpc>
                  <a:spcPts val="1620"/>
                </a:lnSpc>
              </a:pPr>
              <a:r>
                <a:rPr lang="en-US" sz="1350">
                  <a:solidFill>
                    <a:srgbClr val="114374"/>
                  </a:solidFill>
                  <a:latin typeface="Lato"/>
                  <a:ea typeface="Lato"/>
                  <a:cs typeface="Lato"/>
                  <a:sym typeface="Lato"/>
                </a:rPr>
                <a:t>1/26/2026</a:t>
              </a:r>
            </a:p>
          </p:txBody>
        </p:sp>
      </p:grpSp>
      <p:sp>
        <p:nvSpPr>
          <p:cNvPr name="Freeform 18" id="18"/>
          <p:cNvSpPr/>
          <p:nvPr/>
        </p:nvSpPr>
        <p:spPr>
          <a:xfrm flipH="false" flipV="false" rot="0">
            <a:off x="13170609" y="3518224"/>
            <a:ext cx="1296926" cy="1296926"/>
          </a:xfrm>
          <a:custGeom>
            <a:avLst/>
            <a:gdLst/>
            <a:ahLst/>
            <a:cxnLst/>
            <a:rect r="r" b="b" t="t" l="l"/>
            <a:pathLst>
              <a:path h="1296926" w="1296926">
                <a:moveTo>
                  <a:pt x="0" y="0"/>
                </a:moveTo>
                <a:lnTo>
                  <a:pt x="1296927" y="0"/>
                </a:lnTo>
                <a:lnTo>
                  <a:pt x="1296927" y="1296926"/>
                </a:lnTo>
                <a:lnTo>
                  <a:pt x="0" y="1296926"/>
                </a:lnTo>
                <a:lnTo>
                  <a:pt x="0" y="0"/>
                </a:lnTo>
                <a:close/>
              </a:path>
            </a:pathLst>
          </a:custGeom>
          <a:blipFill>
            <a:blip r:embed="rId4"/>
            <a:stretch>
              <a:fillRect l="0" t="0" r="0" b="0"/>
            </a:stretch>
          </a:blipFill>
        </p:spPr>
      </p:sp>
      <p:sp>
        <p:nvSpPr>
          <p:cNvPr name="Freeform 19" id="19"/>
          <p:cNvSpPr/>
          <p:nvPr/>
        </p:nvSpPr>
        <p:spPr>
          <a:xfrm flipH="false" flipV="false" rot="0">
            <a:off x="12324882" y="4166687"/>
            <a:ext cx="2799559" cy="2799559"/>
          </a:xfrm>
          <a:custGeom>
            <a:avLst/>
            <a:gdLst/>
            <a:ahLst/>
            <a:cxnLst/>
            <a:rect r="r" b="b" t="t" l="l"/>
            <a:pathLst>
              <a:path h="2799559" w="2799559">
                <a:moveTo>
                  <a:pt x="0" y="0"/>
                </a:moveTo>
                <a:lnTo>
                  <a:pt x="2799559" y="0"/>
                </a:lnTo>
                <a:lnTo>
                  <a:pt x="2799559" y="2799559"/>
                </a:lnTo>
                <a:lnTo>
                  <a:pt x="0" y="2799559"/>
                </a:lnTo>
                <a:lnTo>
                  <a:pt x="0" y="0"/>
                </a:lnTo>
                <a:close/>
              </a:path>
            </a:pathLst>
          </a:custGeom>
          <a:blipFill>
            <a:blip r:embed="rId5"/>
            <a:stretch>
              <a:fillRect l="0" t="0" r="0" b="0"/>
            </a:stretch>
          </a:blipFill>
        </p:spPr>
      </p:sp>
      <p:sp>
        <p:nvSpPr>
          <p:cNvPr name="Freeform 20" id="20"/>
          <p:cNvSpPr/>
          <p:nvPr/>
        </p:nvSpPr>
        <p:spPr>
          <a:xfrm flipH="false" flipV="false" rot="0">
            <a:off x="13034851" y="6182025"/>
            <a:ext cx="1568443" cy="1568443"/>
          </a:xfrm>
          <a:custGeom>
            <a:avLst/>
            <a:gdLst/>
            <a:ahLst/>
            <a:cxnLst/>
            <a:rect r="r" b="b" t="t" l="l"/>
            <a:pathLst>
              <a:path h="1568443" w="1568443">
                <a:moveTo>
                  <a:pt x="0" y="0"/>
                </a:moveTo>
                <a:lnTo>
                  <a:pt x="1568443" y="0"/>
                </a:lnTo>
                <a:lnTo>
                  <a:pt x="1568443" y="1568443"/>
                </a:lnTo>
                <a:lnTo>
                  <a:pt x="0" y="1568443"/>
                </a:lnTo>
                <a:lnTo>
                  <a:pt x="0" y="0"/>
                </a:lnTo>
                <a:close/>
              </a:path>
            </a:pathLst>
          </a:custGeom>
          <a:blipFill>
            <a:blip r:embed="rId6"/>
            <a:stretch>
              <a:fillRect l="0" t="0" r="0" b="0"/>
            </a:stretch>
          </a:blipFill>
        </p:spPr>
      </p:sp>
      <p:sp>
        <p:nvSpPr>
          <p:cNvPr name="TextBox 21" id="21"/>
          <p:cNvSpPr txBox="true"/>
          <p:nvPr/>
        </p:nvSpPr>
        <p:spPr>
          <a:xfrm rot="0">
            <a:off x="2574625" y="3285463"/>
            <a:ext cx="9190608" cy="6249059"/>
          </a:xfrm>
          <a:prstGeom prst="rect">
            <a:avLst/>
          </a:prstGeom>
        </p:spPr>
        <p:txBody>
          <a:bodyPr anchor="t" rtlCol="false" tIns="0" lIns="0" bIns="0" rIns="0">
            <a:spAutoFit/>
          </a:bodyPr>
          <a:lstStyle/>
          <a:p>
            <a:pPr algn="l">
              <a:lnSpc>
                <a:spcPts val="3342"/>
              </a:lnSpc>
            </a:pPr>
          </a:p>
          <a:p>
            <a:pPr algn="l" marL="668156" indent="-334078" lvl="1">
              <a:lnSpc>
                <a:spcPts val="3342"/>
              </a:lnSpc>
              <a:buFont typeface="Arial"/>
              <a:buChar char="•"/>
            </a:pPr>
            <a:r>
              <a:rPr lang="en-US" sz="3094">
                <a:solidFill>
                  <a:srgbClr val="114374"/>
                </a:solidFill>
                <a:latin typeface="Lato"/>
                <a:ea typeface="Lato"/>
                <a:cs typeface="Lato"/>
                <a:sym typeface="Lato"/>
              </a:rPr>
              <a:t>FAISS for the Vectore store and Cossine Similarity</a:t>
            </a:r>
          </a:p>
          <a:p>
            <a:pPr algn="l" marL="668156" indent="-334078" lvl="1">
              <a:lnSpc>
                <a:spcPts val="3342"/>
              </a:lnSpc>
              <a:buFont typeface="Arial"/>
              <a:buChar char="•"/>
            </a:pPr>
            <a:r>
              <a:rPr lang="en-US" sz="3094">
                <a:solidFill>
                  <a:srgbClr val="114374"/>
                </a:solidFill>
                <a:latin typeface="Lato"/>
                <a:ea typeface="Lato"/>
                <a:cs typeface="Lato"/>
                <a:sym typeface="Lato"/>
              </a:rPr>
              <a:t>Cached embeddings for Performance and Scalability</a:t>
            </a:r>
          </a:p>
          <a:p>
            <a:pPr algn="l" marL="668156" indent="-334078" lvl="1">
              <a:lnSpc>
                <a:spcPts val="3342"/>
              </a:lnSpc>
              <a:buFont typeface="Arial"/>
              <a:buChar char="•"/>
            </a:pPr>
            <a:r>
              <a:rPr lang="en-US" sz="3094">
                <a:solidFill>
                  <a:srgbClr val="114374"/>
                </a:solidFill>
                <a:latin typeface="Lato"/>
                <a:ea typeface="Lato"/>
                <a:cs typeface="Lato"/>
                <a:sym typeface="Lato"/>
              </a:rPr>
              <a:t>Persistent settings UI + json Config file </a:t>
            </a:r>
          </a:p>
          <a:p>
            <a:pPr algn="l" marL="668156" indent="-334078" lvl="1">
              <a:lnSpc>
                <a:spcPts val="3342"/>
              </a:lnSpc>
              <a:buFont typeface="Arial"/>
              <a:buChar char="•"/>
            </a:pPr>
            <a:r>
              <a:rPr lang="en-US" sz="3094">
                <a:solidFill>
                  <a:srgbClr val="114374"/>
                </a:solidFill>
                <a:latin typeface="Lato"/>
                <a:ea typeface="Lato"/>
                <a:cs typeface="Lato"/>
                <a:sym typeface="Lato"/>
              </a:rPr>
              <a:t>Multiple Embedding Model providers:</a:t>
            </a:r>
          </a:p>
          <a:p>
            <a:pPr algn="l" marL="1336312" indent="-445437" lvl="2">
              <a:lnSpc>
                <a:spcPts val="3342"/>
              </a:lnSpc>
              <a:buFont typeface="Arial"/>
              <a:buChar char="⚬"/>
            </a:pPr>
            <a:r>
              <a:rPr lang="en-US" sz="3094">
                <a:solidFill>
                  <a:srgbClr val="114374"/>
                </a:solidFill>
                <a:latin typeface="Lato"/>
                <a:ea typeface="Lato"/>
                <a:cs typeface="Lato"/>
                <a:sym typeface="Lato"/>
              </a:rPr>
              <a:t>local models </a:t>
            </a:r>
          </a:p>
          <a:p>
            <a:pPr algn="l" marL="2004467" indent="-501117" lvl="3">
              <a:lnSpc>
                <a:spcPts val="3342"/>
              </a:lnSpc>
              <a:buFont typeface="Arial"/>
              <a:buChar char="￭"/>
            </a:pPr>
            <a:r>
              <a:rPr lang="en-US" sz="3094">
                <a:solidFill>
                  <a:srgbClr val="114374"/>
                </a:solidFill>
                <a:latin typeface="Lato"/>
                <a:ea typeface="Lato"/>
                <a:cs typeface="Lato"/>
                <a:sym typeface="Lato"/>
              </a:rPr>
              <a:t>HuggingFace API: MiniLM, Gemma-300m, Qwen-0.6b, Qwen-8b</a:t>
            </a:r>
          </a:p>
          <a:p>
            <a:pPr algn="l" marL="2004467" indent="-501117" lvl="3">
              <a:lnSpc>
                <a:spcPts val="3342"/>
              </a:lnSpc>
              <a:buFont typeface="Arial"/>
              <a:buChar char="￭"/>
            </a:pPr>
            <a:r>
              <a:rPr lang="en-US" sz="3094">
                <a:solidFill>
                  <a:srgbClr val="114374"/>
                </a:solidFill>
                <a:latin typeface="Lato"/>
                <a:ea typeface="Lato"/>
                <a:cs typeface="Lato"/>
                <a:sym typeface="Lato"/>
              </a:rPr>
              <a:t>LMStudio Server:</a:t>
            </a:r>
          </a:p>
          <a:p>
            <a:pPr algn="l" marL="1336312" indent="-445437" lvl="2">
              <a:lnSpc>
                <a:spcPts val="3342"/>
              </a:lnSpc>
              <a:buFont typeface="Arial"/>
              <a:buChar char="⚬"/>
            </a:pPr>
            <a:r>
              <a:rPr lang="en-US" sz="3094">
                <a:solidFill>
                  <a:srgbClr val="114374"/>
                </a:solidFill>
                <a:latin typeface="Lato"/>
                <a:ea typeface="Lato"/>
                <a:cs typeface="Lato"/>
                <a:sym typeface="Lato"/>
              </a:rPr>
              <a:t>OpenAI format: e.g ChatGpt, Google’s Gemini, Claude</a:t>
            </a:r>
          </a:p>
          <a:p>
            <a:pPr algn="l" marL="668156" indent="-334078" lvl="1">
              <a:lnSpc>
                <a:spcPts val="3342"/>
              </a:lnSpc>
              <a:buFont typeface="Arial"/>
              <a:buChar char="•"/>
            </a:pPr>
            <a:r>
              <a:rPr lang="en-US" sz="3094">
                <a:solidFill>
                  <a:srgbClr val="114374"/>
                </a:solidFill>
                <a:latin typeface="Lato"/>
                <a:ea typeface="Lato"/>
                <a:cs typeface="Lato"/>
                <a:sym typeface="Lato"/>
              </a:rPr>
              <a:t>Cross Platform: runs on Apple Silicon, on Nvidia Cuda aswell as on CPU</a:t>
            </a:r>
          </a:p>
        </p:txBody>
      </p:sp>
      <p:sp>
        <p:nvSpPr>
          <p:cNvPr name="Freeform 22" id="22"/>
          <p:cNvSpPr/>
          <p:nvPr/>
        </p:nvSpPr>
        <p:spPr>
          <a:xfrm flipH="false" flipV="false" rot="0">
            <a:off x="11710285" y="7938380"/>
            <a:ext cx="4244709" cy="1344410"/>
          </a:xfrm>
          <a:custGeom>
            <a:avLst/>
            <a:gdLst/>
            <a:ahLst/>
            <a:cxnLst/>
            <a:rect r="r" b="b" t="t" l="l"/>
            <a:pathLst>
              <a:path h="1344410" w="4244709">
                <a:moveTo>
                  <a:pt x="0" y="0"/>
                </a:moveTo>
                <a:lnTo>
                  <a:pt x="4244710" y="0"/>
                </a:lnTo>
                <a:lnTo>
                  <a:pt x="4244710" y="1344409"/>
                </a:lnTo>
                <a:lnTo>
                  <a:pt x="0" y="1344409"/>
                </a:lnTo>
                <a:lnTo>
                  <a:pt x="0" y="0"/>
                </a:lnTo>
                <a:close/>
              </a:path>
            </a:pathLst>
          </a:custGeom>
          <a:blipFill>
            <a:blip r:embed="rId7"/>
            <a:stretch>
              <a:fillRect l="-9182" t="-56313" r="-10587" b="-32762"/>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DAG_b9JJDEk</dc:identifier>
  <dcterms:modified xsi:type="dcterms:W3CDTF">2011-08-01T06:04:30Z</dcterms:modified>
  <cp:revision>1</cp:revision>
  <dc:title>Bookscape</dc:title>
</cp:coreProperties>
</file>